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26"/>
  </p:notesMasterIdLst>
  <p:handoutMasterIdLst>
    <p:handoutMasterId r:id="rId27"/>
  </p:handoutMasterIdLst>
  <p:sldIdLst>
    <p:sldId id="256" r:id="rId2"/>
    <p:sldId id="406" r:id="rId3"/>
    <p:sldId id="427" r:id="rId4"/>
    <p:sldId id="429" r:id="rId5"/>
    <p:sldId id="430" r:id="rId6"/>
    <p:sldId id="431" r:id="rId7"/>
    <p:sldId id="433" r:id="rId8"/>
    <p:sldId id="446" r:id="rId9"/>
    <p:sldId id="435" r:id="rId10"/>
    <p:sldId id="436" r:id="rId11"/>
    <p:sldId id="437" r:id="rId12"/>
    <p:sldId id="442" r:id="rId13"/>
    <p:sldId id="438" r:id="rId14"/>
    <p:sldId id="439" r:id="rId15"/>
    <p:sldId id="447" r:id="rId16"/>
    <p:sldId id="448" r:id="rId17"/>
    <p:sldId id="440" r:id="rId18"/>
    <p:sldId id="441" r:id="rId19"/>
    <p:sldId id="420" r:id="rId20"/>
    <p:sldId id="449" r:id="rId21"/>
    <p:sldId id="450" r:id="rId22"/>
    <p:sldId id="451" r:id="rId23"/>
    <p:sldId id="452" r:id="rId24"/>
    <p:sldId id="425" r:id="rId25"/>
  </p:sldIdLst>
  <p:sldSz cx="9144000" cy="6858000" type="screen4x3"/>
  <p:notesSz cx="9926638" cy="67976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0019"/>
    <a:srgbClr val="FFCC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01" autoAdjust="0"/>
    <p:restoredTop sz="94682" autoAdjust="0"/>
  </p:normalViewPr>
  <p:slideViewPr>
    <p:cSldViewPr snapToGrid="0">
      <p:cViewPr>
        <p:scale>
          <a:sx n="128" d="100"/>
          <a:sy n="128" d="100"/>
        </p:scale>
        <p:origin x="1040" y="176"/>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varScale="1">
        <p:scale>
          <a:sx n="123" d="100"/>
          <a:sy n="123" d="100"/>
        </p:scale>
        <p:origin x="1680" y="10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handoutMaster" Target="handoutMasters/handout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301543" cy="341064"/>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5622798" y="1"/>
            <a:ext cx="4301543" cy="341064"/>
          </a:xfrm>
          <a:prstGeom prst="rect">
            <a:avLst/>
          </a:prstGeom>
        </p:spPr>
        <p:txBody>
          <a:bodyPr vert="horz" lIns="91440" tIns="45720" rIns="91440" bIns="45720" rtlCol="0"/>
          <a:lstStyle>
            <a:lvl1pPr algn="r">
              <a:defRPr sz="1200"/>
            </a:lvl1pPr>
          </a:lstStyle>
          <a:p>
            <a:fld id="{EF2B9C14-D1DE-4411-A927-56B1A99A6035}" type="datetimeFigureOut">
              <a:rPr lang="en-US" smtClean="0"/>
              <a:t>12/7/15</a:t>
            </a:fld>
            <a:endParaRPr lang="en-US" dirty="0"/>
          </a:p>
        </p:txBody>
      </p:sp>
      <p:sp>
        <p:nvSpPr>
          <p:cNvPr id="4" name="Footer Placeholder 3"/>
          <p:cNvSpPr>
            <a:spLocks noGrp="1"/>
          </p:cNvSpPr>
          <p:nvPr>
            <p:ph type="ftr" sz="quarter" idx="2"/>
          </p:nvPr>
        </p:nvSpPr>
        <p:spPr>
          <a:xfrm>
            <a:off x="0" y="6456612"/>
            <a:ext cx="4301543" cy="341063"/>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5622798" y="6456612"/>
            <a:ext cx="4301543" cy="341063"/>
          </a:xfrm>
          <a:prstGeom prst="rect">
            <a:avLst/>
          </a:prstGeom>
        </p:spPr>
        <p:txBody>
          <a:bodyPr vert="horz" lIns="91440" tIns="45720" rIns="91440" bIns="45720" rtlCol="0" anchor="b"/>
          <a:lstStyle>
            <a:lvl1pPr algn="r">
              <a:defRPr sz="1200"/>
            </a:lvl1pPr>
          </a:lstStyle>
          <a:p>
            <a:fld id="{579EB1E0-AC4D-4F4D-BBE3-E165A064A96D}" type="slidenum">
              <a:rPr lang="en-US" smtClean="0"/>
              <a:t>‹#›</a:t>
            </a:fld>
            <a:endParaRPr lang="en-US" dirty="0"/>
          </a:p>
        </p:txBody>
      </p:sp>
    </p:spTree>
    <p:extLst>
      <p:ext uri="{BB962C8B-B14F-4D97-AF65-F5344CB8AC3E}">
        <p14:creationId xmlns:p14="http://schemas.microsoft.com/office/powerpoint/2010/main" val="1905454346"/>
      </p:ext>
    </p:extLst>
  </p:cSld>
  <p:clrMap bg1="lt1" tx1="dk1" bg2="lt2" tx2="dk2" accent1="accent1" accent2="accent2" accent3="accent3" accent4="accent4" accent5="accent5" accent6="accent6" hlink="hlink" folHlink="folHlink"/>
</p:handoutMaster>
</file>

<file path=ppt/media/image2.tiff>
</file>

<file path=ppt/media/image3.tiff>
</file>

<file path=ppt/media/image4.tiff>
</file>

<file path=ppt/media/image5.tif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1543" cy="34145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5623372" y="0"/>
            <a:ext cx="4301543" cy="341458"/>
          </a:xfrm>
          <a:prstGeom prst="rect">
            <a:avLst/>
          </a:prstGeom>
        </p:spPr>
        <p:txBody>
          <a:bodyPr vert="horz" lIns="91440" tIns="45720" rIns="91440" bIns="45720" rtlCol="0"/>
          <a:lstStyle>
            <a:lvl1pPr algn="r">
              <a:defRPr sz="1200"/>
            </a:lvl1pPr>
          </a:lstStyle>
          <a:p>
            <a:fld id="{DC78E1A0-ED8A-45CB-ACC6-03A40F5968E2}" type="datetimeFigureOut">
              <a:rPr lang="en-US" smtClean="0"/>
              <a:t>12/7/15</a:t>
            </a:fld>
            <a:endParaRPr lang="en-US" dirty="0"/>
          </a:p>
        </p:txBody>
      </p:sp>
      <p:sp>
        <p:nvSpPr>
          <p:cNvPr id="4" name="Slide Image Placeholder 3"/>
          <p:cNvSpPr>
            <a:spLocks noGrp="1" noRot="1" noChangeAspect="1"/>
          </p:cNvSpPr>
          <p:nvPr>
            <p:ph type="sldImg" idx="2"/>
          </p:nvPr>
        </p:nvSpPr>
        <p:spPr>
          <a:xfrm>
            <a:off x="3433763" y="849313"/>
            <a:ext cx="3059112" cy="229393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92664" y="3271382"/>
            <a:ext cx="7941310" cy="2676584"/>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456219"/>
            <a:ext cx="4301543" cy="34145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5623372" y="6456219"/>
            <a:ext cx="4301543" cy="341457"/>
          </a:xfrm>
          <a:prstGeom prst="rect">
            <a:avLst/>
          </a:prstGeom>
        </p:spPr>
        <p:txBody>
          <a:bodyPr vert="horz" lIns="91440" tIns="45720" rIns="91440" bIns="45720" rtlCol="0" anchor="b"/>
          <a:lstStyle>
            <a:lvl1pPr algn="r">
              <a:defRPr sz="1200"/>
            </a:lvl1pPr>
          </a:lstStyle>
          <a:p>
            <a:fld id="{B4A3401A-85D7-4E8B-A870-E455B7B50306}" type="slidenum">
              <a:rPr lang="en-US" smtClean="0"/>
              <a:t>‹#›</a:t>
            </a:fld>
            <a:endParaRPr lang="en-US" dirty="0"/>
          </a:p>
        </p:txBody>
      </p:sp>
    </p:spTree>
    <p:extLst>
      <p:ext uri="{BB962C8B-B14F-4D97-AF65-F5344CB8AC3E}">
        <p14:creationId xmlns:p14="http://schemas.microsoft.com/office/powerpoint/2010/main" val="3332711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a:t>
            </a:fld>
            <a:endParaRPr lang="en-US"/>
          </a:p>
        </p:txBody>
      </p:sp>
    </p:spTree>
    <p:extLst>
      <p:ext uri="{BB962C8B-B14F-4D97-AF65-F5344CB8AC3E}">
        <p14:creationId xmlns:p14="http://schemas.microsoft.com/office/powerpoint/2010/main" val="15071728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10</a:t>
            </a:fld>
            <a:endParaRPr lang="en-US"/>
          </a:p>
        </p:txBody>
      </p:sp>
    </p:spTree>
    <p:extLst>
      <p:ext uri="{BB962C8B-B14F-4D97-AF65-F5344CB8AC3E}">
        <p14:creationId xmlns:p14="http://schemas.microsoft.com/office/powerpoint/2010/main" val="1601033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11</a:t>
            </a:fld>
            <a:endParaRPr lang="en-US"/>
          </a:p>
        </p:txBody>
      </p:sp>
    </p:spTree>
    <p:extLst>
      <p:ext uri="{BB962C8B-B14F-4D97-AF65-F5344CB8AC3E}">
        <p14:creationId xmlns:p14="http://schemas.microsoft.com/office/powerpoint/2010/main" val="3462695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12</a:t>
            </a:fld>
            <a:endParaRPr lang="en-US"/>
          </a:p>
        </p:txBody>
      </p:sp>
    </p:spTree>
    <p:extLst>
      <p:ext uri="{BB962C8B-B14F-4D97-AF65-F5344CB8AC3E}">
        <p14:creationId xmlns:p14="http://schemas.microsoft.com/office/powerpoint/2010/main" val="1621189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13</a:t>
            </a:fld>
            <a:endParaRPr lang="en-US"/>
          </a:p>
        </p:txBody>
      </p:sp>
    </p:spTree>
    <p:extLst>
      <p:ext uri="{BB962C8B-B14F-4D97-AF65-F5344CB8AC3E}">
        <p14:creationId xmlns:p14="http://schemas.microsoft.com/office/powerpoint/2010/main" val="773491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14</a:t>
            </a:fld>
            <a:endParaRPr lang="en-US"/>
          </a:p>
        </p:txBody>
      </p:sp>
    </p:spTree>
    <p:extLst>
      <p:ext uri="{BB962C8B-B14F-4D97-AF65-F5344CB8AC3E}">
        <p14:creationId xmlns:p14="http://schemas.microsoft.com/office/powerpoint/2010/main" val="3466756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15</a:t>
            </a:fld>
            <a:endParaRPr lang="en-US"/>
          </a:p>
        </p:txBody>
      </p:sp>
    </p:spTree>
    <p:extLst>
      <p:ext uri="{BB962C8B-B14F-4D97-AF65-F5344CB8AC3E}">
        <p14:creationId xmlns:p14="http://schemas.microsoft.com/office/powerpoint/2010/main" val="1784555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16</a:t>
            </a:fld>
            <a:endParaRPr lang="en-US"/>
          </a:p>
        </p:txBody>
      </p:sp>
    </p:spTree>
    <p:extLst>
      <p:ext uri="{BB962C8B-B14F-4D97-AF65-F5344CB8AC3E}">
        <p14:creationId xmlns:p14="http://schemas.microsoft.com/office/powerpoint/2010/main" val="16417026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17</a:t>
            </a:fld>
            <a:endParaRPr lang="en-US"/>
          </a:p>
        </p:txBody>
      </p:sp>
    </p:spTree>
    <p:extLst>
      <p:ext uri="{BB962C8B-B14F-4D97-AF65-F5344CB8AC3E}">
        <p14:creationId xmlns:p14="http://schemas.microsoft.com/office/powerpoint/2010/main" val="12927449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18</a:t>
            </a:fld>
            <a:endParaRPr lang="en-US"/>
          </a:p>
        </p:txBody>
      </p:sp>
    </p:spTree>
    <p:extLst>
      <p:ext uri="{BB962C8B-B14F-4D97-AF65-F5344CB8AC3E}">
        <p14:creationId xmlns:p14="http://schemas.microsoft.com/office/powerpoint/2010/main" val="11546527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19</a:t>
            </a:fld>
            <a:endParaRPr lang="en-US" dirty="0"/>
          </a:p>
        </p:txBody>
      </p:sp>
    </p:spTree>
    <p:extLst>
      <p:ext uri="{BB962C8B-B14F-4D97-AF65-F5344CB8AC3E}">
        <p14:creationId xmlns:p14="http://schemas.microsoft.com/office/powerpoint/2010/main" val="114426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a:t>
            </a:fld>
            <a:endParaRPr lang="en-US"/>
          </a:p>
        </p:txBody>
      </p:sp>
    </p:spTree>
    <p:extLst>
      <p:ext uri="{BB962C8B-B14F-4D97-AF65-F5344CB8AC3E}">
        <p14:creationId xmlns:p14="http://schemas.microsoft.com/office/powerpoint/2010/main" val="21958779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20</a:t>
            </a:fld>
            <a:endParaRPr lang="en-US" dirty="0"/>
          </a:p>
        </p:txBody>
      </p:sp>
    </p:spTree>
    <p:extLst>
      <p:ext uri="{BB962C8B-B14F-4D97-AF65-F5344CB8AC3E}">
        <p14:creationId xmlns:p14="http://schemas.microsoft.com/office/powerpoint/2010/main" val="5630686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21</a:t>
            </a:fld>
            <a:endParaRPr lang="en-US"/>
          </a:p>
        </p:txBody>
      </p:sp>
    </p:spTree>
    <p:extLst>
      <p:ext uri="{BB962C8B-B14F-4D97-AF65-F5344CB8AC3E}">
        <p14:creationId xmlns:p14="http://schemas.microsoft.com/office/powerpoint/2010/main" val="8451186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22</a:t>
            </a:fld>
            <a:endParaRPr lang="en-US"/>
          </a:p>
        </p:txBody>
      </p:sp>
    </p:spTree>
    <p:extLst>
      <p:ext uri="{BB962C8B-B14F-4D97-AF65-F5344CB8AC3E}">
        <p14:creationId xmlns:p14="http://schemas.microsoft.com/office/powerpoint/2010/main" val="16262090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3</a:t>
            </a:fld>
            <a:endParaRPr lang="en-US"/>
          </a:p>
        </p:txBody>
      </p:sp>
    </p:spTree>
    <p:extLst>
      <p:ext uri="{BB962C8B-B14F-4D97-AF65-F5344CB8AC3E}">
        <p14:creationId xmlns:p14="http://schemas.microsoft.com/office/powerpoint/2010/main" val="888051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4</a:t>
            </a:fld>
            <a:endParaRPr lang="en-US"/>
          </a:p>
        </p:txBody>
      </p:sp>
    </p:spTree>
    <p:extLst>
      <p:ext uri="{BB962C8B-B14F-4D97-AF65-F5344CB8AC3E}">
        <p14:creationId xmlns:p14="http://schemas.microsoft.com/office/powerpoint/2010/main" val="2751068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5</a:t>
            </a:fld>
            <a:endParaRPr lang="en-US"/>
          </a:p>
        </p:txBody>
      </p:sp>
    </p:spTree>
    <p:extLst>
      <p:ext uri="{BB962C8B-B14F-4D97-AF65-F5344CB8AC3E}">
        <p14:creationId xmlns:p14="http://schemas.microsoft.com/office/powerpoint/2010/main" val="1596615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6</a:t>
            </a:fld>
            <a:endParaRPr lang="en-US"/>
          </a:p>
        </p:txBody>
      </p:sp>
    </p:spTree>
    <p:extLst>
      <p:ext uri="{BB962C8B-B14F-4D97-AF65-F5344CB8AC3E}">
        <p14:creationId xmlns:p14="http://schemas.microsoft.com/office/powerpoint/2010/main" val="1637800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7</a:t>
            </a:fld>
            <a:endParaRPr lang="en-US"/>
          </a:p>
        </p:txBody>
      </p:sp>
    </p:spTree>
    <p:extLst>
      <p:ext uri="{BB962C8B-B14F-4D97-AF65-F5344CB8AC3E}">
        <p14:creationId xmlns:p14="http://schemas.microsoft.com/office/powerpoint/2010/main" val="221650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8</a:t>
            </a:fld>
            <a:endParaRPr lang="en-US"/>
          </a:p>
        </p:txBody>
      </p:sp>
    </p:spTree>
    <p:extLst>
      <p:ext uri="{BB962C8B-B14F-4D97-AF65-F5344CB8AC3E}">
        <p14:creationId xmlns:p14="http://schemas.microsoft.com/office/powerpoint/2010/main" val="256506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9</a:t>
            </a:fld>
            <a:endParaRPr lang="en-US"/>
          </a:p>
        </p:txBody>
      </p:sp>
    </p:spTree>
    <p:extLst>
      <p:ext uri="{BB962C8B-B14F-4D97-AF65-F5344CB8AC3E}">
        <p14:creationId xmlns:p14="http://schemas.microsoft.com/office/powerpoint/2010/main" val="15278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rgbClr val="7A001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rgbClr val="FFCC3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5B69BF29-6A0D-4AEC-B806-CFDEA2343665}"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cxnSp>
        <p:nvCxnSpPr>
          <p:cNvPr id="9" name="Straight Connector 8"/>
          <p:cNvCxnSpPr/>
          <p:nvPr/>
        </p:nvCxnSpPr>
        <p:spPr>
          <a:xfrm>
            <a:off x="905744" y="4343400"/>
            <a:ext cx="7603256"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8900000">
            <a:off x="-397098" y="-436270"/>
            <a:ext cx="736192" cy="788865"/>
          </a:xfrm>
          <a:prstGeom prst="rect">
            <a:avLst/>
          </a:prstGeom>
          <a:solidFill>
            <a:srgbClr val="7A0019"/>
          </a:solidFill>
          <a:ln w="57150">
            <a:solidFill>
              <a:srgbClr val="FF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Rectangle 12"/>
          <p:cNvSpPr/>
          <p:nvPr userDrawn="1"/>
        </p:nvSpPr>
        <p:spPr>
          <a:xfrm>
            <a:off x="6062684" y="6448799"/>
            <a:ext cx="2484013" cy="369332"/>
          </a:xfrm>
          <a:prstGeom prst="rect">
            <a:avLst/>
          </a:prstGeom>
        </p:spPr>
        <p:txBody>
          <a:bodyPr wrap="none">
            <a:spAutoFit/>
          </a:bodyPr>
          <a:lstStyle/>
          <a:p>
            <a:r>
              <a:rPr lang="en-US" sz="1800" b="1" i="1" smtClean="0">
                <a:solidFill>
                  <a:schemeClr val="bg1"/>
                </a:solidFill>
              </a:rPr>
              <a:t>University </a:t>
            </a:r>
            <a:r>
              <a:rPr lang="en-US" sz="1800" b="1" i="1" dirty="0" smtClean="0">
                <a:solidFill>
                  <a:schemeClr val="bg1"/>
                </a:solidFill>
              </a:rPr>
              <a:t>of Minnesota</a:t>
            </a:r>
            <a:endParaRPr lang="en-US" sz="1800" b="0" i="1" dirty="0">
              <a:solidFill>
                <a:schemeClr val="bg1"/>
              </a:solidFill>
            </a:endParaRP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555750" y="6491632"/>
            <a:ext cx="511323" cy="281883"/>
          </a:xfrm>
          <a:prstGeom prst="rect">
            <a:avLst/>
          </a:prstGeom>
        </p:spPr>
      </p:pic>
    </p:spTree>
    <p:extLst>
      <p:ext uri="{BB962C8B-B14F-4D97-AF65-F5344CB8AC3E}">
        <p14:creationId xmlns:p14="http://schemas.microsoft.com/office/powerpoint/2010/main" val="103027262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4C3C61B5-8323-4E70-B465-B2733FB48FBF}"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7573352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1CF50B75-83E3-4EEC-8C74-1F2553AD3B96}"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1134940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56260" y="200880"/>
            <a:ext cx="7543800" cy="751620"/>
          </a:xfr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B722A375-FA6F-44B3-AA38-DE4E5F39EBA9}"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6544932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641AD4B4-7A51-4CE5-AC62-0076FDFBECC7}"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562761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822961" y="6459786"/>
            <a:ext cx="1854203" cy="365125"/>
          </a:xfrm>
          <a:prstGeom prst="rect">
            <a:avLst/>
          </a:prstGeom>
        </p:spPr>
        <p:txBody>
          <a:bodyPr/>
          <a:lstStyle/>
          <a:p>
            <a:fld id="{2F8C46C4-4F0A-42FB-8D8B-783040106293}" type="datetime1">
              <a:rPr lang="en-US" altLang="ko-KR" smtClean="0"/>
              <a:t>12/7/15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5855683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22960" y="2582334"/>
            <a:ext cx="370332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63440" y="2582334"/>
            <a:ext cx="370332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822961" y="6459786"/>
            <a:ext cx="1854203" cy="365125"/>
          </a:xfrm>
          <a:prstGeom prst="rect">
            <a:avLst/>
          </a:prstGeom>
        </p:spPr>
        <p:txBody>
          <a:bodyPr/>
          <a:lstStyle/>
          <a:p>
            <a:fld id="{1AF2400E-0A12-4112-A28F-DC418972DF78}" type="datetime1">
              <a:rPr lang="en-US" altLang="ko-KR" smtClean="0"/>
              <a:t>12/7/15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4788330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822961" y="6459786"/>
            <a:ext cx="1854203" cy="365125"/>
          </a:xfrm>
          <a:prstGeom prst="rect">
            <a:avLst/>
          </a:prstGeom>
        </p:spPr>
        <p:txBody>
          <a:bodyPr/>
          <a:lstStyle/>
          <a:p>
            <a:fld id="{525F37B8-E006-40CE-AC81-E3FA02AD2CB9}" type="datetime1">
              <a:rPr lang="en-US" altLang="ko-KR" smtClean="0"/>
              <a:t>12/7/15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4662185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a:xfrm>
            <a:off x="822961" y="6459786"/>
            <a:ext cx="1854203" cy="365125"/>
          </a:xfrm>
          <a:prstGeom prst="rect">
            <a:avLst/>
          </a:prstGeom>
        </p:spPr>
        <p:txBody>
          <a:bodyPr/>
          <a:lstStyle/>
          <a:p>
            <a:fld id="{3203A8CE-F9D4-4123-A6DE-BDC7F4ECB6A4}" type="datetime1">
              <a:rPr lang="en-US" altLang="ko-KR" smtClean="0"/>
              <a:t>12/7/15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5236868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49134" y="6459786"/>
            <a:ext cx="1963883" cy="365125"/>
          </a:xfrm>
          <a:prstGeom prst="rect">
            <a:avLst/>
          </a:prstGeom>
        </p:spPr>
        <p:txBody>
          <a:bodyPr/>
          <a:lstStyle>
            <a:lvl1pPr algn="l">
              <a:defRPr/>
            </a:lvl1pPr>
          </a:lstStyle>
          <a:p>
            <a:fld id="{09DD5217-9A9D-4BD4-B034-7149ABA909E7}" type="datetime1">
              <a:rPr lang="en-US" altLang="ko-KR" smtClean="0"/>
              <a:t>12/7/15</a:t>
            </a:fld>
            <a:endParaRPr lang="en-US"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4311907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5234"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822961" y="6459786"/>
            <a:ext cx="1854203" cy="365125"/>
          </a:xfrm>
          <a:prstGeom prst="rect">
            <a:avLst/>
          </a:prstGeom>
        </p:spPr>
        <p:txBody>
          <a:bodyPr/>
          <a:lstStyle/>
          <a:p>
            <a:fld id="{01FEB0B5-EDC6-4ACB-8149-9BB120A6E5AA}" type="datetime1">
              <a:rPr lang="en-US" altLang="ko-KR" smtClean="0"/>
              <a:t>12/7/15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219028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rgbClr val="7A001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rgbClr val="FFCC3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394335" y="172305"/>
            <a:ext cx="7543800" cy="751620"/>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248653" y="6459786"/>
            <a:ext cx="757280" cy="365125"/>
          </a:xfrm>
          <a:prstGeom prst="rect">
            <a:avLst/>
          </a:prstGeom>
        </p:spPr>
        <p:txBody>
          <a:bodyPr vert="horz" lIns="91440" tIns="45720" rIns="91440" bIns="45720" rtlCol="0" anchor="ctr"/>
          <a:lstStyle>
            <a:lvl1pPr algn="r">
              <a:defRPr sz="1600" b="1">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409575" y="937746"/>
            <a:ext cx="828675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Rectangle 10"/>
          <p:cNvSpPr/>
          <p:nvPr userDrawn="1"/>
        </p:nvSpPr>
        <p:spPr>
          <a:xfrm>
            <a:off x="6062684" y="6448799"/>
            <a:ext cx="2484013" cy="369332"/>
          </a:xfrm>
          <a:prstGeom prst="rect">
            <a:avLst/>
          </a:prstGeom>
        </p:spPr>
        <p:txBody>
          <a:bodyPr wrap="none">
            <a:spAutoFit/>
          </a:bodyPr>
          <a:lstStyle/>
          <a:p>
            <a:r>
              <a:rPr lang="en-US" sz="1800" b="1" i="1" smtClean="0">
                <a:solidFill>
                  <a:schemeClr val="bg1"/>
                </a:solidFill>
              </a:rPr>
              <a:t>University </a:t>
            </a:r>
            <a:r>
              <a:rPr lang="en-US" sz="1800" b="1" i="1" dirty="0" smtClean="0">
                <a:solidFill>
                  <a:schemeClr val="bg1"/>
                </a:solidFill>
              </a:rPr>
              <a:t>of Minnesota</a:t>
            </a:r>
            <a:endParaRPr lang="en-US" sz="1800" b="0" i="1" dirty="0">
              <a:solidFill>
                <a:schemeClr val="bg1"/>
              </a:solidFill>
            </a:endParaRPr>
          </a:p>
        </p:txBody>
      </p:sp>
      <p:sp>
        <p:nvSpPr>
          <p:cNvPr id="12" name="Rectangle 11"/>
          <p:cNvSpPr/>
          <p:nvPr userDrawn="1"/>
        </p:nvSpPr>
        <p:spPr>
          <a:xfrm rot="18900000">
            <a:off x="-397098" y="-436270"/>
            <a:ext cx="736192" cy="788865"/>
          </a:xfrm>
          <a:prstGeom prst="rect">
            <a:avLst/>
          </a:prstGeom>
          <a:solidFill>
            <a:srgbClr val="7A0019"/>
          </a:solidFill>
          <a:ln w="57150">
            <a:solidFill>
              <a:srgbClr val="FF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4" name="Slide Number Placeholder 5"/>
          <p:cNvSpPr txBox="1">
            <a:spLocks/>
          </p:cNvSpPr>
          <p:nvPr userDrawn="1"/>
        </p:nvSpPr>
        <p:spPr>
          <a:xfrm>
            <a:off x="62399" y="6459786"/>
            <a:ext cx="984019" cy="365125"/>
          </a:xfrm>
          <a:prstGeom prst="rect">
            <a:avLst/>
          </a:prstGeom>
        </p:spPr>
        <p:txBody>
          <a:bodyPr vert="horz" lIns="91440" tIns="45720" rIns="91440" bIns="45720" rtlCol="0" anchor="ctr"/>
          <a:lstStyle>
            <a:defPPr>
              <a:defRPr lang="en-US"/>
            </a:defPPr>
            <a:lvl1pPr marL="0" algn="r" defTabSz="457200" rtl="0" eaLnBrk="1" latinLnBrk="0" hangingPunct="1">
              <a:defRPr sz="1800" b="1"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600" dirty="0" smtClean="0"/>
              <a:t>/16</a:t>
            </a:r>
            <a:endParaRPr lang="en-US" sz="1600"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555750" y="6491632"/>
            <a:ext cx="511323" cy="281883"/>
          </a:xfrm>
          <a:prstGeom prst="rect">
            <a:avLst/>
          </a:prstGeom>
        </p:spPr>
      </p:pic>
    </p:spTree>
    <p:extLst>
      <p:ext uri="{BB962C8B-B14F-4D97-AF65-F5344CB8AC3E}">
        <p14:creationId xmlns:p14="http://schemas.microsoft.com/office/powerpoint/2010/main" val="293086467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iming>
    <p:tnLst>
      <p:par>
        <p:cTn id="1" dur="indefinite" restart="never" nodeType="tmRoot"/>
      </p:par>
    </p:tnLst>
  </p:timing>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0621" y="141501"/>
            <a:ext cx="10874917" cy="5351903"/>
          </a:xfrm>
        </p:spPr>
        <p:txBody>
          <a:bodyPr>
            <a:normAutofit/>
          </a:bodyPr>
          <a:lstStyle/>
          <a:p>
            <a:pPr algn="r">
              <a:lnSpc>
                <a:spcPct val="100000"/>
              </a:lnSpc>
            </a:pPr>
            <a:r>
              <a:rPr lang="en-US" altLang="ko-KR" sz="2000" dirty="0" smtClean="0">
                <a:solidFill>
                  <a:schemeClr val="tx1"/>
                </a:solidFill>
              </a:rPr>
              <a:t> </a:t>
            </a:r>
            <a:r>
              <a:rPr lang="en-US" altLang="ko-KR" sz="4000" b="1" dirty="0" smtClean="0">
                <a:solidFill>
                  <a:schemeClr val="tx1"/>
                </a:solidFill>
              </a:rPr>
              <a:t/>
            </a:r>
            <a:br>
              <a:rPr lang="en-US" altLang="ko-KR" sz="4000" b="1" dirty="0" smtClean="0">
                <a:solidFill>
                  <a:schemeClr val="tx1"/>
                </a:solidFill>
              </a:rPr>
            </a:br>
            <a:r>
              <a:rPr lang="en-US" altLang="ko-KR" sz="3800" b="1" dirty="0" smtClean="0">
                <a:solidFill>
                  <a:schemeClr val="tx1"/>
                </a:solidFill>
              </a:rPr>
              <a:t/>
            </a:r>
            <a:br>
              <a:rPr lang="en-US" altLang="ko-KR" sz="3800" b="1" dirty="0" smtClean="0">
                <a:solidFill>
                  <a:schemeClr val="tx1"/>
                </a:solidFill>
              </a:rPr>
            </a:br>
            <a:r>
              <a:rPr lang="en-US" altLang="ko-KR" sz="2400" b="1" dirty="0" smtClean="0">
                <a:solidFill>
                  <a:schemeClr val="tx1"/>
                </a:solidFill>
              </a:rPr>
              <a:t> </a:t>
            </a:r>
            <a:r>
              <a:rPr lang="en-US" sz="3600" i="1" dirty="0" smtClean="0">
                <a:solidFill>
                  <a:schemeClr val="tx1">
                    <a:lumMod val="65000"/>
                    <a:lumOff val="35000"/>
                  </a:schemeClr>
                </a:solidFill>
              </a:rPr>
              <a:t/>
            </a:r>
            <a:br>
              <a:rPr lang="en-US" sz="3600" i="1" dirty="0" smtClean="0">
                <a:solidFill>
                  <a:schemeClr val="tx1">
                    <a:lumMod val="65000"/>
                    <a:lumOff val="35000"/>
                  </a:schemeClr>
                </a:solidFill>
              </a:rPr>
            </a:br>
            <a:r>
              <a:rPr lang="en-US" sz="2000" i="1" dirty="0" smtClean="0">
                <a:solidFill>
                  <a:schemeClr val="tx1">
                    <a:lumMod val="65000"/>
                    <a:lumOff val="35000"/>
                  </a:schemeClr>
                </a:solidFill>
              </a:rPr>
              <a:t> </a:t>
            </a:r>
            <a:r>
              <a:rPr lang="en-US" sz="3600" b="1" i="1" dirty="0" smtClean="0">
                <a:solidFill>
                  <a:schemeClr val="tx1">
                    <a:lumMod val="65000"/>
                    <a:lumOff val="35000"/>
                  </a:schemeClr>
                </a:solidFill>
              </a:rPr>
              <a:t/>
            </a:r>
            <a:br>
              <a:rPr lang="en-US" sz="3600" b="1" i="1" dirty="0" smtClean="0">
                <a:solidFill>
                  <a:schemeClr val="tx1">
                    <a:lumMod val="65000"/>
                    <a:lumOff val="35000"/>
                  </a:schemeClr>
                </a:solidFill>
              </a:rPr>
            </a:br>
            <a:r>
              <a:rPr lang="en-US" altLang="ko-KR" sz="2400" b="1" i="1" dirty="0" err="1" smtClean="0">
                <a:solidFill>
                  <a:schemeClr val="tx1"/>
                </a:solidFill>
              </a:rPr>
              <a:t>Vaibhav</a:t>
            </a:r>
            <a:r>
              <a:rPr lang="en-US" altLang="ko-KR" sz="2400" b="1" i="1" dirty="0" smtClean="0">
                <a:solidFill>
                  <a:schemeClr val="tx1"/>
                </a:solidFill>
              </a:rPr>
              <a:t> </a:t>
            </a:r>
            <a:r>
              <a:rPr lang="en-US" altLang="ko-KR" sz="2000" i="1" dirty="0" smtClean="0"/>
              <a:t>Sharma, </a:t>
            </a:r>
            <a:r>
              <a:rPr lang="en-US" altLang="ko-KR" sz="2400" b="1" i="1" dirty="0" err="1" smtClean="0">
                <a:solidFill>
                  <a:schemeClr val="tx1"/>
                </a:solidFill>
              </a:rPr>
              <a:t>Taejoon</a:t>
            </a:r>
            <a:r>
              <a:rPr lang="en-US" altLang="ko-KR" sz="2400" b="1" i="1" dirty="0" smtClean="0">
                <a:solidFill>
                  <a:schemeClr val="tx1"/>
                </a:solidFill>
              </a:rPr>
              <a:t> </a:t>
            </a:r>
            <a:r>
              <a:rPr lang="en-US" altLang="ko-KR" sz="2000" i="1" dirty="0" err="1" smtClean="0"/>
              <a:t>Byun</a:t>
            </a:r>
            <a:r>
              <a:rPr lang="en-US" altLang="ko-KR" sz="2000" i="1" dirty="0" smtClean="0"/>
              <a:t>, </a:t>
            </a:r>
            <a:r>
              <a:rPr lang="en-US" altLang="ko-KR" sz="2400" b="1" i="1" dirty="0" smtClean="0">
                <a:solidFill>
                  <a:schemeClr val="tx1"/>
                </a:solidFill>
              </a:rPr>
              <a:t>Se </a:t>
            </a:r>
            <a:r>
              <a:rPr lang="en-US" altLang="ko-KR" sz="2400" b="1" i="1" dirty="0" err="1" smtClean="0">
                <a:solidFill>
                  <a:schemeClr val="tx1"/>
                </a:solidFill>
              </a:rPr>
              <a:t>Eun</a:t>
            </a:r>
            <a:r>
              <a:rPr lang="en-US" altLang="ko-KR" sz="2400" i="1" dirty="0" smtClean="0">
                <a:solidFill>
                  <a:schemeClr val="tx1"/>
                </a:solidFill>
              </a:rPr>
              <a:t> </a:t>
            </a:r>
            <a:r>
              <a:rPr lang="en-US" altLang="ko-KR" sz="2000" i="1" dirty="0" smtClean="0"/>
              <a:t>Oh and </a:t>
            </a:r>
            <a:r>
              <a:rPr lang="en-US" altLang="ko-KR" sz="2400" b="1" i="1" dirty="0" err="1" smtClean="0">
                <a:solidFill>
                  <a:schemeClr val="tx1"/>
                </a:solidFill>
              </a:rPr>
              <a:t>Elaheh</a:t>
            </a:r>
            <a:r>
              <a:rPr lang="en-US" altLang="ko-KR" sz="2400" i="1" dirty="0" smtClean="0">
                <a:solidFill>
                  <a:schemeClr val="tx1"/>
                </a:solidFill>
              </a:rPr>
              <a:t> </a:t>
            </a:r>
            <a:r>
              <a:rPr lang="en-US" altLang="ko-KR" sz="2000" i="1" dirty="0" err="1" smtClean="0"/>
              <a:t>Ghassabani</a:t>
            </a:r>
            <a:r>
              <a:rPr lang="en-US" altLang="ko-KR" sz="2800" i="1" dirty="0" smtClean="0"/>
              <a:t/>
            </a:r>
            <a:br>
              <a:rPr lang="en-US" altLang="ko-KR" sz="2800" i="1" dirty="0" smtClean="0"/>
            </a:br>
            <a:r>
              <a:rPr lang="en-US" altLang="ko-KR" sz="2000" i="1" dirty="0" smtClean="0">
                <a:solidFill>
                  <a:schemeClr val="tx1">
                    <a:lumMod val="65000"/>
                    <a:lumOff val="35000"/>
                  </a:schemeClr>
                </a:solidFill>
              </a:rPr>
              <a:t>Final project of CSCI5271: Introduction to Security</a:t>
            </a:r>
            <a:r>
              <a:rPr lang="en-US" altLang="ko-KR" sz="2800" b="1" i="1" dirty="0" smtClean="0"/>
              <a:t/>
            </a:r>
            <a:br>
              <a:rPr lang="en-US" altLang="ko-KR" sz="2800" b="1" i="1" dirty="0" smtClean="0"/>
            </a:br>
            <a:r>
              <a:rPr lang="en-US" altLang="ko-KR" sz="2000" i="1" dirty="0" smtClean="0">
                <a:solidFill>
                  <a:schemeClr val="tx1">
                    <a:lumMod val="65000"/>
                    <a:lumOff val="35000"/>
                  </a:schemeClr>
                </a:solidFill>
              </a:rPr>
              <a:t> December 7,2015</a:t>
            </a:r>
            <a:endParaRPr lang="en-US" sz="4800" b="1" i="1" dirty="0">
              <a:solidFill>
                <a:srgbClr val="002060"/>
              </a:solidFill>
            </a:endParaRPr>
          </a:p>
        </p:txBody>
      </p:sp>
      <p:sp>
        <p:nvSpPr>
          <p:cNvPr id="3" name="Rectangle 2"/>
          <p:cNvSpPr/>
          <p:nvPr/>
        </p:nvSpPr>
        <p:spPr>
          <a:xfrm>
            <a:off x="39756" y="1788945"/>
            <a:ext cx="9104244" cy="1877437"/>
          </a:xfrm>
          <a:prstGeom prst="rect">
            <a:avLst/>
          </a:prstGeom>
        </p:spPr>
        <p:txBody>
          <a:bodyPr wrap="square">
            <a:spAutoFit/>
          </a:bodyPr>
          <a:lstStyle/>
          <a:p>
            <a:pPr algn="ctr"/>
            <a:r>
              <a:rPr lang="en-US" altLang="ko-KR" sz="4800" b="1" dirty="0"/>
              <a:t>Link prefetching:</a:t>
            </a:r>
            <a:r>
              <a:rPr lang="en-US" altLang="ko-KR" sz="6000" b="1" dirty="0"/>
              <a:t> </a:t>
            </a:r>
            <a:r>
              <a:rPr lang="en-US" altLang="ko-KR" sz="3200" dirty="0"/>
              <a:t/>
            </a:r>
            <a:br>
              <a:rPr lang="en-US" altLang="ko-KR" sz="3200" dirty="0"/>
            </a:br>
            <a:r>
              <a:rPr lang="en-US" altLang="ko-KR" dirty="0" smtClean="0"/>
              <a:t> </a:t>
            </a:r>
            <a:endParaRPr lang="en-US" altLang="ko-KR" sz="3200" dirty="0" smtClean="0"/>
          </a:p>
          <a:p>
            <a:pPr algn="ctr"/>
            <a:r>
              <a:rPr lang="en-US" altLang="ko-KR" sz="3600" dirty="0" smtClean="0"/>
              <a:t>A </a:t>
            </a:r>
            <a:r>
              <a:rPr lang="en-US" altLang="ko-KR" sz="3600" b="1" dirty="0"/>
              <a:t>Website Fingerprinting Defense</a:t>
            </a:r>
            <a:r>
              <a:rPr lang="en-US" altLang="ko-KR" sz="3600" dirty="0"/>
              <a:t> for Tor</a:t>
            </a:r>
            <a:endParaRPr lang="en-US" sz="3600" dirty="0"/>
          </a:p>
        </p:txBody>
      </p:sp>
    </p:spTree>
    <p:extLst>
      <p:ext uri="{BB962C8B-B14F-4D97-AF65-F5344CB8AC3E}">
        <p14:creationId xmlns:p14="http://schemas.microsoft.com/office/powerpoint/2010/main" val="8645199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10</a:t>
            </a:fld>
            <a:endParaRPr lang="en-US" dirty="0"/>
          </a:p>
        </p:txBody>
      </p:sp>
      <p:sp>
        <p:nvSpPr>
          <p:cNvPr id="4" name="Rectangle 3"/>
          <p:cNvSpPr/>
          <p:nvPr/>
        </p:nvSpPr>
        <p:spPr>
          <a:xfrm>
            <a:off x="349416" y="1026916"/>
            <a:ext cx="8360830" cy="3108543"/>
          </a:xfrm>
          <a:prstGeom prst="rect">
            <a:avLst/>
          </a:prstGeom>
        </p:spPr>
        <p:txBody>
          <a:bodyPr wrap="square">
            <a:spAutoFit/>
          </a:bodyPr>
          <a:lstStyle/>
          <a:p>
            <a:pPr algn="just"/>
            <a:r>
              <a:rPr lang="en-US" altLang="ko-KR" sz="2800" b="1" dirty="0" smtClean="0"/>
              <a:t>What is link prefetching</a:t>
            </a:r>
          </a:p>
          <a:p>
            <a:pPr marL="342882" indent="-342882" algn="just">
              <a:buFontTx/>
              <a:buChar char="-"/>
            </a:pPr>
            <a:r>
              <a:rPr lang="en-US" altLang="ko-KR" sz="2400" dirty="0">
                <a:solidFill>
                  <a:schemeClr val="tx1">
                    <a:lumMod val="75000"/>
                    <a:lumOff val="25000"/>
                  </a:schemeClr>
                </a:solidFill>
              </a:rPr>
              <a:t>Link prefetching is a syntax to give web browsers a hint about documents that it should pre-fetch because the user might visit them in the near </a:t>
            </a:r>
            <a:r>
              <a:rPr lang="en-US" altLang="ko-KR" sz="2400" dirty="0" smtClean="0">
                <a:solidFill>
                  <a:schemeClr val="tx1">
                    <a:lumMod val="75000"/>
                    <a:lumOff val="25000"/>
                  </a:schemeClr>
                </a:solidFill>
              </a:rPr>
              <a:t>future.</a:t>
            </a:r>
          </a:p>
          <a:p>
            <a:pPr marL="342882" indent="-342882" algn="just">
              <a:buFontTx/>
              <a:buChar char="-"/>
            </a:pPr>
            <a:r>
              <a:rPr lang="en-US" altLang="ko-KR" sz="2400" dirty="0">
                <a:solidFill>
                  <a:schemeClr val="tx1">
                    <a:lumMod val="75000"/>
                    <a:lumOff val="25000"/>
                  </a:schemeClr>
                </a:solidFill>
              </a:rPr>
              <a:t>A web page provides a set of prefetching hints to the browser, and after the browser is finished loading the page, and after an idle time has passed, it begins silently prefetching specified documents, storing them in its cache.</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pic>
        <p:nvPicPr>
          <p:cNvPr id="5" name="Picture 4"/>
          <p:cNvPicPr>
            <a:picLocks noChangeAspect="1"/>
          </p:cNvPicPr>
          <p:nvPr/>
        </p:nvPicPr>
        <p:blipFill>
          <a:blip r:embed="rId3"/>
          <a:stretch>
            <a:fillRect/>
          </a:stretch>
        </p:blipFill>
        <p:spPr>
          <a:xfrm>
            <a:off x="4723" y="1110156"/>
            <a:ext cx="9144000" cy="4673756"/>
          </a:xfrm>
          <a:prstGeom prst="rect">
            <a:avLst/>
          </a:prstGeom>
        </p:spPr>
      </p:pic>
      <p:pic>
        <p:nvPicPr>
          <p:cNvPr id="7" name="Picture 6"/>
          <p:cNvPicPr>
            <a:picLocks noChangeAspect="1"/>
          </p:cNvPicPr>
          <p:nvPr/>
        </p:nvPicPr>
        <p:blipFill>
          <a:blip r:embed="rId4"/>
          <a:stretch>
            <a:fillRect/>
          </a:stretch>
        </p:blipFill>
        <p:spPr>
          <a:xfrm>
            <a:off x="3568701" y="4195455"/>
            <a:ext cx="5422900" cy="1346200"/>
          </a:xfrm>
          <a:prstGeom prst="rect">
            <a:avLst/>
          </a:prstGeom>
          <a:ln w="28575">
            <a:solidFill>
              <a:srgbClr val="FFCC33"/>
            </a:solidFill>
          </a:ln>
        </p:spPr>
      </p:pic>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9" name="Rectangle 8"/>
          <p:cNvSpPr/>
          <p:nvPr/>
        </p:nvSpPr>
        <p:spPr>
          <a:xfrm>
            <a:off x="4497110" y="5927149"/>
            <a:ext cx="4553106"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en.wikipedia.org</a:t>
            </a:r>
            <a:r>
              <a:rPr lang="en-US" i="1" dirty="0">
                <a:solidFill>
                  <a:schemeClr val="tx1">
                    <a:lumMod val="65000"/>
                    <a:lumOff val="35000"/>
                  </a:schemeClr>
                </a:solidFill>
              </a:rPr>
              <a:t>/wiki/</a:t>
            </a:r>
            <a:r>
              <a:rPr lang="en-US" i="1" dirty="0" err="1">
                <a:solidFill>
                  <a:schemeClr val="tx1">
                    <a:lumMod val="65000"/>
                    <a:lumOff val="35000"/>
                  </a:schemeClr>
                </a:solidFill>
              </a:rPr>
              <a:t>Link_prefetching</a:t>
            </a:r>
            <a:endParaRPr lang="en-US" i="1" dirty="0">
              <a:solidFill>
                <a:schemeClr val="tx1">
                  <a:lumMod val="65000"/>
                  <a:lumOff val="35000"/>
                </a:schemeClr>
              </a:solidFill>
            </a:endParaRPr>
          </a:p>
        </p:txBody>
      </p:sp>
    </p:spTree>
    <p:extLst>
      <p:ext uri="{BB962C8B-B14F-4D97-AF65-F5344CB8AC3E}">
        <p14:creationId xmlns:p14="http://schemas.microsoft.com/office/powerpoint/2010/main" val="3928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par>
                                <p:cTn id="8" presetID="23" presetClass="entr" presetSubtype="16"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11</a:t>
            </a:fld>
            <a:endParaRPr lang="en-US" dirty="0"/>
          </a:p>
        </p:txBody>
      </p:sp>
      <p:sp>
        <p:nvSpPr>
          <p:cNvPr id="4" name="Rectangle 3"/>
          <p:cNvSpPr/>
          <p:nvPr/>
        </p:nvSpPr>
        <p:spPr>
          <a:xfrm>
            <a:off x="349416" y="1026916"/>
            <a:ext cx="8360830" cy="2277547"/>
          </a:xfrm>
          <a:prstGeom prst="rect">
            <a:avLst/>
          </a:prstGeom>
        </p:spPr>
        <p:txBody>
          <a:bodyPr wrap="square">
            <a:spAutoFit/>
          </a:bodyPr>
          <a:lstStyle/>
          <a:p>
            <a:pPr algn="just"/>
            <a:r>
              <a:rPr lang="en-US" altLang="ko-KR" sz="2800" b="1" dirty="0" smtClean="0"/>
              <a:t>How many websites use prefetching?</a:t>
            </a:r>
          </a:p>
          <a:p>
            <a:pPr marL="342882" indent="-342882" algn="just">
              <a:buFontTx/>
              <a:buChar char="-"/>
            </a:pPr>
            <a:r>
              <a:rPr lang="en-US" altLang="ko-KR" sz="2400" dirty="0" smtClean="0">
                <a:solidFill>
                  <a:schemeClr val="tx1">
                    <a:lumMod val="75000"/>
                    <a:lumOff val="25000"/>
                  </a:schemeClr>
                </a:solidFill>
              </a:rPr>
              <a:t>Analyzed about 6,000 Alexa Top websites.</a:t>
            </a:r>
          </a:p>
          <a:p>
            <a:pPr marL="342882" indent="-342882" algn="just">
              <a:buFontTx/>
              <a:buChar char="-"/>
            </a:pPr>
            <a:r>
              <a:rPr lang="en-US" altLang="ko-KR" sz="2400" dirty="0" smtClean="0">
                <a:solidFill>
                  <a:schemeClr val="tx1">
                    <a:lumMod val="75000"/>
                    <a:lumOff val="25000"/>
                  </a:schemeClr>
                </a:solidFill>
              </a:rPr>
              <a:t>About 60 websites use at least one of pre-fetch features –  </a:t>
            </a:r>
            <a:r>
              <a:rPr lang="en-US" altLang="ko-KR" sz="2400" dirty="0" smtClean="0">
                <a:solidFill>
                  <a:schemeClr val="tx1">
                    <a:lumMod val="75000"/>
                    <a:lumOff val="25000"/>
                  </a:schemeClr>
                </a:solidFill>
                <a:latin typeface="Consolas" charset="0"/>
                <a:ea typeface="Consolas" charset="0"/>
                <a:cs typeface="Consolas" charset="0"/>
              </a:rPr>
              <a:t> </a:t>
            </a:r>
            <a:r>
              <a:rPr lang="en-US" altLang="ko-KR" sz="2000" dirty="0" smtClean="0">
                <a:solidFill>
                  <a:schemeClr val="tx1">
                    <a:lumMod val="75000"/>
                    <a:lumOff val="25000"/>
                  </a:schemeClr>
                </a:solidFill>
                <a:latin typeface="Consolas" charset="0"/>
                <a:ea typeface="Consolas" charset="0"/>
                <a:cs typeface="Consolas" charset="0"/>
              </a:rPr>
              <a:t>{‘</a:t>
            </a:r>
            <a:r>
              <a:rPr lang="en-US" altLang="ko-KR" sz="2000" dirty="0" err="1" smtClean="0">
                <a:solidFill>
                  <a:schemeClr val="tx1">
                    <a:lumMod val="75000"/>
                    <a:lumOff val="25000"/>
                  </a:schemeClr>
                </a:solidFill>
                <a:latin typeface="Consolas" charset="0"/>
                <a:ea typeface="Consolas" charset="0"/>
                <a:cs typeface="Consolas" charset="0"/>
              </a:rPr>
              <a:t>dns-prefetch</a:t>
            </a:r>
            <a:r>
              <a:rPr lang="en-US" altLang="ko-KR" sz="2000" dirty="0" smtClean="0">
                <a:solidFill>
                  <a:schemeClr val="tx1">
                    <a:lumMod val="75000"/>
                    <a:lumOff val="25000"/>
                  </a:schemeClr>
                </a:solidFill>
                <a:latin typeface="Consolas" charset="0"/>
                <a:ea typeface="Consolas" charset="0"/>
                <a:cs typeface="Consolas" charset="0"/>
              </a:rPr>
              <a:t>’, ‘</a:t>
            </a:r>
            <a:r>
              <a:rPr lang="en-US" altLang="ko-KR" sz="2000" dirty="0" err="1" smtClean="0">
                <a:solidFill>
                  <a:schemeClr val="tx1">
                    <a:lumMod val="75000"/>
                    <a:lumOff val="25000"/>
                  </a:schemeClr>
                </a:solidFill>
                <a:latin typeface="Consolas" charset="0"/>
                <a:ea typeface="Consolas" charset="0"/>
                <a:cs typeface="Consolas" charset="0"/>
              </a:rPr>
              <a:t>prefetch</a:t>
            </a:r>
            <a:r>
              <a:rPr lang="en-US" altLang="ko-KR" sz="2000" dirty="0" smtClean="0">
                <a:solidFill>
                  <a:schemeClr val="tx1">
                    <a:lumMod val="75000"/>
                    <a:lumOff val="25000"/>
                  </a:schemeClr>
                </a:solidFill>
                <a:latin typeface="Consolas" charset="0"/>
                <a:ea typeface="Consolas" charset="0"/>
                <a:cs typeface="Consolas" charset="0"/>
              </a:rPr>
              <a:t>’, ‘next’, ‘</a:t>
            </a:r>
            <a:r>
              <a:rPr lang="en-US" altLang="ko-KR" sz="2000" dirty="0" err="1" smtClean="0">
                <a:solidFill>
                  <a:schemeClr val="tx1">
                    <a:lumMod val="75000"/>
                    <a:lumOff val="25000"/>
                  </a:schemeClr>
                </a:solidFill>
                <a:latin typeface="Consolas" charset="0"/>
                <a:ea typeface="Consolas" charset="0"/>
                <a:cs typeface="Consolas" charset="0"/>
              </a:rPr>
              <a:t>prerender</a:t>
            </a:r>
            <a:r>
              <a:rPr lang="en-US" altLang="ko-KR" sz="2000" dirty="0" smtClean="0">
                <a:solidFill>
                  <a:schemeClr val="tx1">
                    <a:lumMod val="75000"/>
                    <a:lumOff val="25000"/>
                  </a:schemeClr>
                </a:solidFill>
                <a:latin typeface="Consolas" charset="0"/>
                <a:ea typeface="Consolas" charset="0"/>
                <a:cs typeface="Consolas" charset="0"/>
              </a:rPr>
              <a:t>’}</a:t>
            </a:r>
            <a:endParaRPr lang="en-US" altLang="ko-KR" sz="2400" dirty="0" smtClean="0">
              <a:solidFill>
                <a:schemeClr val="tx1">
                  <a:lumMod val="75000"/>
                  <a:lumOff val="25000"/>
                </a:schemeClr>
              </a:solidFill>
              <a:latin typeface="Consolas" charset="0"/>
              <a:ea typeface="Consolas" charset="0"/>
              <a:cs typeface="Consolas" charset="0"/>
            </a:endParaRPr>
          </a:p>
          <a:p>
            <a:pPr algn="just"/>
            <a:r>
              <a:rPr lang="en-US" altLang="ko-KR" dirty="0">
                <a:solidFill>
                  <a:schemeClr val="tx1">
                    <a:lumMod val="75000"/>
                    <a:lumOff val="25000"/>
                  </a:schemeClr>
                </a:solidFill>
                <a:latin typeface="Calibri" charset="0"/>
                <a:ea typeface="Calibri" charset="0"/>
                <a:cs typeface="Calibri" charset="0"/>
              </a:rPr>
              <a:t> </a:t>
            </a:r>
            <a:endParaRPr lang="en-US" altLang="ko-KR" dirty="0" smtClean="0">
              <a:solidFill>
                <a:schemeClr val="tx1">
                  <a:lumMod val="75000"/>
                  <a:lumOff val="25000"/>
                </a:schemeClr>
              </a:solidFill>
              <a:latin typeface="Calibri" charset="0"/>
              <a:ea typeface="Calibri" charset="0"/>
              <a:cs typeface="Calibri" charset="0"/>
            </a:endParaRPr>
          </a:p>
          <a:p>
            <a:pPr algn="just"/>
            <a:r>
              <a:rPr lang="en-US" altLang="ko-KR" sz="2800" b="1" dirty="0" smtClean="0"/>
              <a:t>Some of the website</a:t>
            </a:r>
            <a:r>
              <a:rPr lang="is-IS" altLang="ko-KR" sz="2800" b="1" dirty="0" smtClean="0"/>
              <a:t>…</a:t>
            </a:r>
            <a:endParaRPr lang="en-US" altLang="ko-KR" sz="2800" b="1" dirty="0"/>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grpSp>
        <p:nvGrpSpPr>
          <p:cNvPr id="13" name="Group 12"/>
          <p:cNvGrpSpPr/>
          <p:nvPr/>
        </p:nvGrpSpPr>
        <p:grpSpPr>
          <a:xfrm>
            <a:off x="1344191" y="3077121"/>
            <a:ext cx="6474139" cy="3170856"/>
            <a:chOff x="1344191" y="3030229"/>
            <a:chExt cx="6474139" cy="3170856"/>
          </a:xfrm>
        </p:grpSpPr>
        <p:sp>
          <p:nvSpPr>
            <p:cNvPr id="11" name="Rectangle 10"/>
            <p:cNvSpPr/>
            <p:nvPr/>
          </p:nvSpPr>
          <p:spPr>
            <a:xfrm>
              <a:off x="1344191" y="3400318"/>
              <a:ext cx="6474139" cy="2800767"/>
            </a:xfrm>
            <a:prstGeom prst="rect">
              <a:avLst/>
            </a:prstGeom>
            <a:gradFill flip="none" rotWithShape="1">
              <a:gsLst>
                <a:gs pos="16000">
                  <a:schemeClr val="bg1">
                    <a:alpha val="13000"/>
                  </a:schemeClr>
                </a:gs>
                <a:gs pos="0">
                  <a:schemeClr val="bg1">
                    <a:lumMod val="95000"/>
                  </a:schemeClr>
                </a:gs>
                <a:gs pos="100000">
                  <a:schemeClr val="bg1">
                    <a:shade val="100000"/>
                    <a:satMod val="115000"/>
                  </a:schemeClr>
                </a:gs>
              </a:gsLst>
              <a:path path="circle">
                <a:fillToRect l="100000" t="100000"/>
              </a:path>
              <a:tileRect r="-100000" b="-100000"/>
            </a:gradFill>
            <a:ln w="19050">
              <a:solidFill>
                <a:srgbClr val="7A0019"/>
              </a:solidFill>
            </a:ln>
          </p:spPr>
          <p:txBody>
            <a:bodyPr wrap="square">
              <a:spAutoFit/>
            </a:bodyPr>
            <a:lstStyle/>
            <a:p>
              <a:r>
                <a:rPr lang="en-US" sz="1600" dirty="0" smtClean="0">
                  <a:solidFill>
                    <a:schemeClr val="tx1">
                      <a:lumMod val="75000"/>
                      <a:lumOff val="25000"/>
                    </a:schemeClr>
                  </a:solidFill>
                  <a:latin typeface="Consolas" charset="0"/>
                  <a:ea typeface="Consolas" charset="0"/>
                  <a:cs typeface="Consolas" charset="0"/>
                </a:rPr>
                <a:t>01: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minneapolis.craigslist.org</a:t>
              </a:r>
            </a:p>
            <a:p>
              <a:r>
                <a:rPr lang="en-US" sz="1600" dirty="0" smtClean="0">
                  <a:solidFill>
                    <a:schemeClr val="tx1">
                      <a:lumMod val="75000"/>
                      <a:lumOff val="25000"/>
                    </a:schemeClr>
                  </a:solidFill>
                  <a:latin typeface="Consolas" charset="0"/>
                  <a:ea typeface="Consolas" charset="0"/>
                  <a:cs typeface="Consolas" charset="0"/>
                </a:rPr>
                <a:t>02: http</a:t>
              </a:r>
              <a:r>
                <a:rPr lang="en-US" sz="1600" dirty="0">
                  <a:solidFill>
                    <a:schemeClr val="tx1">
                      <a:lumMod val="75000"/>
                      <a:lumOff val="25000"/>
                    </a:schemeClr>
                  </a:solidFill>
                  <a:latin typeface="Consolas" charset="0"/>
                  <a:ea typeface="Consolas" charset="0"/>
                  <a:cs typeface="Consolas" charset="0"/>
                </a:rPr>
                <a:t>://www.pornhub.com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03: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xhamster.com</a:t>
              </a:r>
            </a:p>
            <a:p>
              <a:r>
                <a:rPr lang="en-US" sz="1600" dirty="0" smtClean="0">
                  <a:solidFill>
                    <a:schemeClr val="tx1">
                      <a:lumMod val="75000"/>
                      <a:lumOff val="25000"/>
                    </a:schemeClr>
                  </a:solidFill>
                  <a:latin typeface="Consolas" charset="0"/>
                  <a:ea typeface="Consolas" charset="0"/>
                  <a:cs typeface="Consolas" charset="0"/>
                </a:rPr>
                <a:t>04: http</a:t>
              </a:r>
              <a:r>
                <a:rPr lang="en-US" sz="1600" dirty="0">
                  <a:solidFill>
                    <a:schemeClr val="tx1">
                      <a:lumMod val="75000"/>
                      <a:lumOff val="25000"/>
                    </a:schemeClr>
                  </a:solidFill>
                  <a:latin typeface="Consolas" charset="0"/>
                  <a:ea typeface="Consolas" charset="0"/>
                  <a:cs typeface="Consolas" charset="0"/>
                </a:rPr>
                <a:t>://www.redtube.com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05: http</a:t>
              </a:r>
              <a:r>
                <a:rPr lang="en-US" sz="1600" dirty="0">
                  <a:solidFill>
                    <a:schemeClr val="tx1">
                      <a:lumMod val="75000"/>
                      <a:lumOff val="25000"/>
                    </a:schemeClr>
                  </a:solidFill>
                  <a:latin typeface="Consolas" charset="0"/>
                  <a:ea typeface="Consolas" charset="0"/>
                  <a:cs typeface="Consolas" charset="0"/>
                </a:rPr>
                <a:t>://www.youporn.com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06: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www.smzdm.com/</a:t>
              </a:r>
            </a:p>
            <a:p>
              <a:r>
                <a:rPr lang="en-US" sz="1600" dirty="0" smtClean="0">
                  <a:solidFill>
                    <a:schemeClr val="tx1">
                      <a:lumMod val="75000"/>
                      <a:lumOff val="25000"/>
                    </a:schemeClr>
                  </a:solidFill>
                  <a:latin typeface="Consolas" charset="0"/>
                  <a:ea typeface="Consolas" charset="0"/>
                  <a:cs typeface="Consolas" charset="0"/>
                </a:rPr>
                <a:t>07: http://</a:t>
              </a:r>
              <a:r>
                <a:rPr lang="en-US" sz="1600" dirty="0" err="1" smtClean="0">
                  <a:solidFill>
                    <a:schemeClr val="tx1">
                      <a:lumMod val="75000"/>
                      <a:lumOff val="25000"/>
                    </a:schemeClr>
                  </a:solidFill>
                  <a:latin typeface="Consolas" charset="0"/>
                  <a:ea typeface="Consolas" charset="0"/>
                  <a:cs typeface="Consolas" charset="0"/>
                </a:rPr>
                <a:t>slickdeals.net</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08: https</a:t>
              </a:r>
              <a:r>
                <a:rPr lang="en-US" sz="1600" dirty="0">
                  <a:solidFill>
                    <a:schemeClr val="tx1">
                      <a:lumMod val="75000"/>
                      <a:lumOff val="25000"/>
                    </a:schemeClr>
                  </a:solidFill>
                  <a:latin typeface="Consolas" charset="0"/>
                  <a:ea typeface="Consolas" charset="0"/>
                  <a:cs typeface="Consolas" charset="0"/>
                </a:rPr>
                <a:t>://chaturbate.com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09: http</a:t>
              </a:r>
              <a:r>
                <a:rPr lang="en-US" sz="1600" dirty="0">
                  <a:solidFill>
                    <a:schemeClr val="tx1">
                      <a:lumMod val="75000"/>
                      <a:lumOff val="25000"/>
                    </a:schemeClr>
                  </a:solidFill>
                  <a:latin typeface="Consolas" charset="0"/>
                  <a:ea typeface="Consolas" charset="0"/>
                  <a:cs typeface="Consolas" charset="0"/>
                </a:rPr>
                <a:t>://www.tube8.com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10: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allrecipes.com</a:t>
              </a:r>
            </a:p>
            <a:p>
              <a:r>
                <a:rPr lang="en-US" sz="1600" dirty="0" smtClean="0">
                  <a:solidFill>
                    <a:schemeClr val="tx1">
                      <a:lumMod val="75000"/>
                      <a:lumOff val="25000"/>
                    </a:schemeClr>
                  </a:solidFill>
                  <a:latin typeface="Consolas" charset="0"/>
                  <a:ea typeface="Consolas" charset="0"/>
                  <a:cs typeface="Consolas" charset="0"/>
                </a:rPr>
                <a:t>11: http</a:t>
              </a:r>
              <a:r>
                <a:rPr lang="en-US" sz="1600" dirty="0">
                  <a:solidFill>
                    <a:schemeClr val="tx1">
                      <a:lumMod val="75000"/>
                      <a:lumOff val="25000"/>
                    </a:schemeClr>
                  </a:solidFill>
                  <a:latin typeface="Consolas" charset="0"/>
                  <a:ea typeface="Consolas" charset="0"/>
                  <a:cs typeface="Consolas" charset="0"/>
                </a:rPr>
                <a:t>://</a:t>
              </a:r>
              <a:r>
                <a:rPr lang="en-US" sz="1600" dirty="0" err="1">
                  <a:solidFill>
                    <a:schemeClr val="tx1">
                      <a:lumMod val="75000"/>
                      <a:lumOff val="25000"/>
                    </a:schemeClr>
                  </a:solidFill>
                  <a:latin typeface="Consolas" charset="0"/>
                  <a:ea typeface="Consolas" charset="0"/>
                  <a:cs typeface="Consolas" charset="0"/>
                </a:rPr>
                <a:t>www.teepr.com</a:t>
              </a:r>
              <a:r>
                <a:rPr lang="en-US" sz="1600" dirty="0" smtClean="0">
                  <a:solidFill>
                    <a:schemeClr val="tx1">
                      <a:lumMod val="75000"/>
                      <a:lumOff val="25000"/>
                    </a:schemeClr>
                  </a:solidFill>
                  <a:latin typeface="Consolas" charset="0"/>
                  <a:ea typeface="Consolas" charset="0"/>
                  <a:cs typeface="Consolas" charset="0"/>
                </a:rPr>
                <a:t>/</a:t>
              </a:r>
              <a:endParaRPr lang="en-US" sz="1600" dirty="0" smtClean="0">
                <a:solidFill>
                  <a:schemeClr val="tx1">
                    <a:lumMod val="75000"/>
                    <a:lumOff val="25000"/>
                  </a:schemeClr>
                </a:solidFill>
                <a:latin typeface="Consolas" charset="0"/>
                <a:ea typeface="Consolas" charset="0"/>
                <a:cs typeface="Consolas" charset="0"/>
              </a:endParaRPr>
            </a:p>
          </p:txBody>
        </p:sp>
        <p:sp>
          <p:nvSpPr>
            <p:cNvPr id="12" name="Rectangle 11"/>
            <p:cNvSpPr/>
            <p:nvPr/>
          </p:nvSpPr>
          <p:spPr>
            <a:xfrm>
              <a:off x="4594371" y="3030229"/>
              <a:ext cx="3223959" cy="369332"/>
            </a:xfrm>
            <a:prstGeom prst="rect">
              <a:avLst/>
            </a:prstGeom>
            <a:solidFill>
              <a:schemeClr val="bg1">
                <a:lumMod val="95000"/>
              </a:schemeClr>
            </a:solidFill>
            <a:ln w="19050">
              <a:solidFill>
                <a:srgbClr val="7A0019"/>
              </a:solidFill>
            </a:ln>
          </p:spPr>
          <p:txBody>
            <a:bodyPr wrap="none">
              <a:spAutoFit/>
            </a:bodyPr>
            <a:lstStyle/>
            <a:p>
              <a:r>
                <a:rPr lang="en-US" dirty="0" err="1">
                  <a:solidFill>
                    <a:srgbClr val="7A0019"/>
                  </a:solidFill>
                  <a:latin typeface="Consolas" charset="0"/>
                  <a:ea typeface="Consolas" charset="0"/>
                  <a:cs typeface="Consolas" charset="0"/>
                </a:rPr>
                <a:t>p</a:t>
              </a:r>
              <a:r>
                <a:rPr lang="en-US" dirty="0" err="1" smtClean="0">
                  <a:solidFill>
                    <a:srgbClr val="7A0019"/>
                  </a:solidFill>
                  <a:latin typeface="Consolas" charset="0"/>
                  <a:ea typeface="Consolas" charset="0"/>
                  <a:cs typeface="Consolas" charset="0"/>
                </a:rPr>
                <a:t>refetching_websites.csv</a:t>
              </a:r>
              <a:endParaRPr lang="en-US" dirty="0">
                <a:solidFill>
                  <a:srgbClr val="7A0019"/>
                </a:solidFill>
              </a:endParaRPr>
            </a:p>
          </p:txBody>
        </p:sp>
      </p:grpSp>
    </p:spTree>
    <p:extLst>
      <p:ext uri="{BB962C8B-B14F-4D97-AF65-F5344CB8AC3E}">
        <p14:creationId xmlns:p14="http://schemas.microsoft.com/office/powerpoint/2010/main" val="16729547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09577" y="1545328"/>
            <a:ext cx="8216278" cy="4504104"/>
          </a:xfrm>
          <a:prstGeom prst="rect">
            <a:avLst/>
          </a:prstGeom>
        </p:spPr>
      </p:pic>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12</a:t>
            </a:fld>
            <a:endParaRPr lang="en-US" dirty="0"/>
          </a:p>
        </p:txBody>
      </p:sp>
      <p:sp>
        <p:nvSpPr>
          <p:cNvPr id="4" name="Rectangle 3"/>
          <p:cNvSpPr/>
          <p:nvPr/>
        </p:nvSpPr>
        <p:spPr>
          <a:xfrm>
            <a:off x="349416" y="1026916"/>
            <a:ext cx="8360830" cy="523220"/>
          </a:xfrm>
          <a:prstGeom prst="rect">
            <a:avLst/>
          </a:prstGeom>
        </p:spPr>
        <p:txBody>
          <a:bodyPr wrap="square">
            <a:spAutoFit/>
          </a:bodyPr>
          <a:lstStyle/>
          <a:p>
            <a:pPr algn="just"/>
            <a:r>
              <a:rPr lang="en-US" altLang="ko-KR" sz="2800" b="1" dirty="0" smtClean="0"/>
              <a:t>How does it look like?</a:t>
            </a:r>
            <a:endParaRPr lang="en-US" altLang="ko-KR" sz="2800" b="1" dirty="0"/>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12" name="Rectangle 11"/>
          <p:cNvSpPr/>
          <p:nvPr/>
        </p:nvSpPr>
        <p:spPr>
          <a:xfrm>
            <a:off x="7075539" y="1023975"/>
            <a:ext cx="1548501" cy="646331"/>
          </a:xfrm>
          <a:prstGeom prst="rect">
            <a:avLst/>
          </a:prstGeom>
        </p:spPr>
        <p:txBody>
          <a:bodyPr wrap="none">
            <a:spAutoFit/>
          </a:bodyPr>
          <a:lstStyle/>
          <a:p>
            <a:r>
              <a:rPr lang="en-US" dirty="0" smtClean="0">
                <a:solidFill>
                  <a:srgbClr val="C00000"/>
                </a:solidFill>
              </a:rPr>
              <a:t>-- pre-fetch off</a:t>
            </a:r>
          </a:p>
          <a:p>
            <a:r>
              <a:rPr lang="en-US" dirty="0" smtClean="0">
                <a:solidFill>
                  <a:srgbClr val="0070C0"/>
                </a:solidFill>
              </a:rPr>
              <a:t>-- pre-fetch on</a:t>
            </a:r>
            <a:endParaRPr lang="en-US" dirty="0">
              <a:solidFill>
                <a:srgbClr val="0070C0"/>
              </a:solidFill>
            </a:endParaRPr>
          </a:p>
        </p:txBody>
      </p:sp>
      <p:sp>
        <p:nvSpPr>
          <p:cNvPr id="13" name="Rectangle 12"/>
          <p:cNvSpPr/>
          <p:nvPr/>
        </p:nvSpPr>
        <p:spPr>
          <a:xfrm>
            <a:off x="7827284" y="5900721"/>
            <a:ext cx="1111202" cy="369332"/>
          </a:xfrm>
          <a:prstGeom prst="rect">
            <a:avLst/>
          </a:prstGeom>
        </p:spPr>
        <p:txBody>
          <a:bodyPr wrap="none">
            <a:spAutoFit/>
          </a:bodyPr>
          <a:lstStyle/>
          <a:p>
            <a:r>
              <a:rPr lang="en-US" i="1" dirty="0"/>
              <a:t>t</a:t>
            </a:r>
            <a:r>
              <a:rPr lang="en-US" i="1" dirty="0" smtClean="0"/>
              <a:t>ime (sec)</a:t>
            </a:r>
            <a:endParaRPr lang="en-US" i="1" dirty="0"/>
          </a:p>
        </p:txBody>
      </p:sp>
      <p:sp>
        <p:nvSpPr>
          <p:cNvPr id="14" name="Rectangle 13"/>
          <p:cNvSpPr/>
          <p:nvPr/>
        </p:nvSpPr>
        <p:spPr>
          <a:xfrm>
            <a:off x="96946" y="1714632"/>
            <a:ext cx="1060996" cy="369332"/>
          </a:xfrm>
          <a:prstGeom prst="rect">
            <a:avLst/>
          </a:prstGeom>
        </p:spPr>
        <p:txBody>
          <a:bodyPr wrap="none">
            <a:spAutoFit/>
          </a:bodyPr>
          <a:lstStyle/>
          <a:p>
            <a:r>
              <a:rPr lang="en-US" i="1" dirty="0" smtClean="0"/>
              <a:t># packets</a:t>
            </a:r>
            <a:endParaRPr lang="en-US" i="1" dirty="0"/>
          </a:p>
        </p:txBody>
      </p:sp>
      <p:sp>
        <p:nvSpPr>
          <p:cNvPr id="15" name="Rectangle 14"/>
          <p:cNvSpPr/>
          <p:nvPr/>
        </p:nvSpPr>
        <p:spPr>
          <a:xfrm>
            <a:off x="0" y="5964144"/>
            <a:ext cx="2957605" cy="369332"/>
          </a:xfrm>
          <a:prstGeom prst="rect">
            <a:avLst/>
          </a:prstGeom>
        </p:spPr>
        <p:txBody>
          <a:bodyPr wrap="none">
            <a:spAutoFit/>
          </a:bodyPr>
          <a:lstStyle/>
          <a:p>
            <a:r>
              <a:rPr lang="en-US" i="1" dirty="0" smtClean="0">
                <a:solidFill>
                  <a:schemeClr val="tx1">
                    <a:lumMod val="65000"/>
                    <a:lumOff val="35000"/>
                  </a:schemeClr>
                </a:solidFill>
              </a:rPr>
              <a:t>Packets from </a:t>
            </a:r>
            <a:r>
              <a:rPr lang="en-US" i="1" dirty="0" err="1" smtClean="0">
                <a:solidFill>
                  <a:schemeClr val="tx1">
                    <a:lumMod val="65000"/>
                    <a:lumOff val="35000"/>
                  </a:schemeClr>
                </a:solidFill>
              </a:rPr>
              <a:t>www.wired.com</a:t>
            </a:r>
            <a:endParaRPr lang="en-US" i="1" dirty="0">
              <a:solidFill>
                <a:schemeClr val="tx1">
                  <a:lumMod val="65000"/>
                  <a:lumOff val="35000"/>
                </a:schemeClr>
              </a:solidFill>
            </a:endParaRPr>
          </a:p>
        </p:txBody>
      </p:sp>
      <p:sp>
        <p:nvSpPr>
          <p:cNvPr id="5" name="Oval 4"/>
          <p:cNvSpPr/>
          <p:nvPr/>
        </p:nvSpPr>
        <p:spPr>
          <a:xfrm>
            <a:off x="5149323" y="4220308"/>
            <a:ext cx="2954376" cy="1825499"/>
          </a:xfrm>
          <a:prstGeom prst="ellipse">
            <a:avLst/>
          </a:prstGeom>
          <a:noFill/>
          <a:ln w="38100">
            <a:solidFill>
              <a:srgbClr val="FF0000"/>
            </a:solid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683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13</a:t>
            </a:fld>
            <a:endParaRPr lang="en-US" dirty="0"/>
          </a:p>
        </p:txBody>
      </p:sp>
      <p:sp>
        <p:nvSpPr>
          <p:cNvPr id="4" name="Rectangle 3"/>
          <p:cNvSpPr/>
          <p:nvPr/>
        </p:nvSpPr>
        <p:spPr>
          <a:xfrm>
            <a:off x="349416" y="1026916"/>
            <a:ext cx="8360830" cy="5262979"/>
          </a:xfrm>
          <a:prstGeom prst="rect">
            <a:avLst/>
          </a:prstGeom>
        </p:spPr>
        <p:txBody>
          <a:bodyPr wrap="square">
            <a:spAutoFit/>
          </a:bodyPr>
          <a:lstStyle/>
          <a:p>
            <a:r>
              <a:rPr lang="en-US" altLang="ko-KR" sz="2800" b="1" dirty="0" smtClean="0"/>
              <a:t>RQ1</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Does prefetching itself provide an extra degree of defense?</a:t>
            </a:r>
          </a:p>
          <a:p>
            <a:pPr marL="342900" indent="-342900">
              <a:buFontTx/>
              <a:buChar char="-"/>
            </a:pPr>
            <a:endParaRPr lang="en-US" altLang="ko-KR" sz="2800" dirty="0" smtClean="0">
              <a:solidFill>
                <a:schemeClr val="tx1">
                  <a:lumMod val="75000"/>
                  <a:lumOff val="25000"/>
                </a:schemeClr>
              </a:solidFill>
              <a:latin typeface="Calibri" charset="0"/>
              <a:ea typeface="Calibri" charset="0"/>
              <a:cs typeface="Calibri" charset="0"/>
            </a:endParaRPr>
          </a:p>
          <a:p>
            <a:r>
              <a:rPr lang="en-US" altLang="ko-KR" sz="2800" b="1" dirty="0" smtClean="0"/>
              <a:t>RQ2</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Can a victim </a:t>
            </a:r>
            <a:r>
              <a:rPr lang="en-US" altLang="ko-KR" sz="2800" dirty="0" smtClean="0">
                <a:solidFill>
                  <a:schemeClr val="tx1">
                    <a:lumMod val="75000"/>
                    <a:lumOff val="25000"/>
                  </a:schemeClr>
                </a:solidFill>
                <a:latin typeface="Calibri" charset="0"/>
                <a:ea typeface="Calibri" charset="0"/>
                <a:cs typeface="Calibri" charset="0"/>
              </a:rPr>
              <a:t>confuse eavesdropper </a:t>
            </a:r>
            <a:r>
              <a:rPr lang="en-US" altLang="ko-KR" sz="2800" dirty="0" smtClean="0">
                <a:solidFill>
                  <a:schemeClr val="tx1">
                    <a:lumMod val="75000"/>
                    <a:lumOff val="25000"/>
                  </a:schemeClr>
                </a:solidFill>
                <a:latin typeface="Calibri" charset="0"/>
                <a:ea typeface="Calibri" charset="0"/>
                <a:cs typeface="Calibri" charset="0"/>
              </a:rPr>
              <a:t>by simply turning off prefetching in their browser?</a:t>
            </a:r>
          </a:p>
          <a:p>
            <a:pPr marL="342900" indent="-342900">
              <a:buFontTx/>
              <a:buChar char="-"/>
            </a:pPr>
            <a:endParaRPr lang="en-US" altLang="ko-KR" sz="2800" dirty="0" smtClean="0">
              <a:solidFill>
                <a:schemeClr val="tx1">
                  <a:lumMod val="75000"/>
                  <a:lumOff val="25000"/>
                </a:schemeClr>
              </a:solidFill>
              <a:latin typeface="Calibri" charset="0"/>
              <a:ea typeface="Calibri" charset="0"/>
              <a:cs typeface="Calibri" charset="0"/>
            </a:endParaRPr>
          </a:p>
          <a:p>
            <a:r>
              <a:rPr lang="en-US" altLang="ko-KR" sz="2800" b="1" dirty="0" smtClean="0"/>
              <a:t>RQ3</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Can prefetching be used as a browser-side defense mechanism?</a:t>
            </a:r>
          </a:p>
          <a:p>
            <a:endParaRPr lang="en-US" altLang="ko-KR" sz="2800" dirty="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Research Questions</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316679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14</a:t>
            </a:fld>
            <a:endParaRPr lang="en-US" dirty="0"/>
          </a:p>
        </p:txBody>
      </p:sp>
      <p:sp>
        <p:nvSpPr>
          <p:cNvPr id="4" name="Rectangle 3"/>
          <p:cNvSpPr/>
          <p:nvPr/>
        </p:nvSpPr>
        <p:spPr>
          <a:xfrm>
            <a:off x="349416" y="1026916"/>
            <a:ext cx="8360830" cy="3293209"/>
          </a:xfrm>
          <a:prstGeom prst="rect">
            <a:avLst/>
          </a:prstGeom>
        </p:spPr>
        <p:txBody>
          <a:bodyPr wrap="square">
            <a:spAutoFit/>
          </a:bodyPr>
          <a:lstStyle/>
          <a:p>
            <a:pPr algn="just"/>
            <a:r>
              <a:rPr lang="en-US" altLang="ko-KR" sz="2800" b="1" dirty="0" smtClean="0"/>
              <a:t>RQ1</a:t>
            </a:r>
            <a:r>
              <a:rPr lang="en-US" altLang="ko-KR" sz="2800" dirty="0" smtClean="0">
                <a:solidFill>
                  <a:schemeClr val="tx1">
                    <a:lumMod val="75000"/>
                    <a:lumOff val="25000"/>
                  </a:schemeClr>
                </a:solidFill>
                <a:latin typeface="Calibri" charset="0"/>
                <a:ea typeface="Calibri" charset="0"/>
                <a:cs typeface="Calibri" charset="0"/>
              </a:rPr>
              <a:t>: Does prefetching itself provide an extra degree of defense?</a:t>
            </a:r>
            <a:endParaRPr lang="ko-KR" altLang="en-US" sz="2800" dirty="0" smtClean="0">
              <a:solidFill>
                <a:schemeClr val="tx1">
                  <a:lumMod val="75000"/>
                  <a:lumOff val="25000"/>
                </a:schemeClr>
              </a:solidFill>
              <a:latin typeface="Calibri" charset="0"/>
              <a:ea typeface="Calibri" charset="0"/>
              <a:cs typeface="Calibri" charset="0"/>
            </a:endParaRPr>
          </a:p>
          <a:p>
            <a:pPr algn="just"/>
            <a:endParaRPr lang="ko-KR" altLang="en-US" sz="2800" dirty="0">
              <a:solidFill>
                <a:schemeClr val="tx1">
                  <a:lumMod val="75000"/>
                  <a:lumOff val="25000"/>
                </a:schemeClr>
              </a:solidFill>
              <a:latin typeface="Calibri" charset="0"/>
              <a:ea typeface="Calibri" charset="0"/>
              <a:cs typeface="Calibri" charset="0"/>
            </a:endParaRPr>
          </a:p>
          <a:p>
            <a:pPr algn="just"/>
            <a:r>
              <a:rPr lang="en-US" altLang="ko-KR" sz="2800" b="1" dirty="0" smtClean="0">
                <a:solidFill>
                  <a:schemeClr val="tx1">
                    <a:lumMod val="75000"/>
                    <a:lumOff val="25000"/>
                  </a:schemeClr>
                </a:solidFill>
                <a:latin typeface="Calibri" charset="0"/>
                <a:ea typeface="Calibri" charset="0"/>
                <a:cs typeface="Calibri" charset="0"/>
              </a:rPr>
              <a:t>Method</a:t>
            </a:r>
            <a:endParaRPr lang="ko-KR" altLang="en-US" sz="2800" b="1" dirty="0" smtClean="0">
              <a:solidFill>
                <a:schemeClr val="tx1">
                  <a:lumMod val="75000"/>
                  <a:lumOff val="25000"/>
                </a:schemeClr>
              </a:solidFill>
              <a:latin typeface="Calibri" charset="0"/>
              <a:ea typeface="Calibri" charset="0"/>
              <a:cs typeface="Calibri" charset="0"/>
            </a:endParaRPr>
          </a:p>
          <a:p>
            <a:pPr marL="457200" indent="-457200" algn="just">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 1:  Capture packets for a</a:t>
            </a:r>
            <a:r>
              <a:rPr lang="ko-KR" altLang="en-US" sz="2400" dirty="0" smtClean="0">
                <a:solidFill>
                  <a:schemeClr val="tx1">
                    <a:lumMod val="75000"/>
                    <a:lumOff val="25000"/>
                  </a:schemeClr>
                </a:solidFill>
                <a:latin typeface="Calibri" charset="0"/>
                <a:ea typeface="Calibri" charset="0"/>
                <a:cs typeface="Calibri" charset="0"/>
              </a:rPr>
              <a:t> </a:t>
            </a:r>
            <a:r>
              <a:rPr lang="en-US" altLang="ko-KR" sz="2400" dirty="0" smtClean="0">
                <a:solidFill>
                  <a:schemeClr val="tx1">
                    <a:lumMod val="75000"/>
                    <a:lumOff val="25000"/>
                  </a:schemeClr>
                </a:solidFill>
                <a:latin typeface="Calibri" charset="0"/>
                <a:ea typeface="Calibri" charset="0"/>
                <a:cs typeface="Calibri" charset="0"/>
              </a:rPr>
              <a:t>list</a:t>
            </a:r>
            <a:r>
              <a:rPr lang="ko-KR" altLang="en-US" sz="2400" dirty="0" smtClean="0">
                <a:solidFill>
                  <a:schemeClr val="tx1">
                    <a:lumMod val="75000"/>
                    <a:lumOff val="25000"/>
                  </a:schemeClr>
                </a:solidFill>
                <a:latin typeface="Calibri" charset="0"/>
                <a:ea typeface="Calibri" charset="0"/>
                <a:cs typeface="Calibri" charset="0"/>
              </a:rPr>
              <a:t> </a:t>
            </a:r>
            <a:r>
              <a:rPr lang="en-US" altLang="ko-KR" sz="2400" dirty="0" smtClean="0">
                <a:solidFill>
                  <a:schemeClr val="tx1">
                    <a:lumMod val="75000"/>
                    <a:lumOff val="25000"/>
                  </a:schemeClr>
                </a:solidFill>
                <a:latin typeface="Calibri" charset="0"/>
                <a:ea typeface="Calibri" charset="0"/>
                <a:cs typeface="Calibri" charset="0"/>
              </a:rPr>
              <a:t>of</a:t>
            </a:r>
            <a:r>
              <a:rPr lang="ko-KR" altLang="en-US" sz="2400" dirty="0" smtClean="0">
                <a:solidFill>
                  <a:schemeClr val="tx1">
                    <a:lumMod val="75000"/>
                    <a:lumOff val="25000"/>
                  </a:schemeClr>
                </a:solidFill>
                <a:latin typeface="Calibri" charset="0"/>
                <a:ea typeface="Calibri" charset="0"/>
                <a:cs typeface="Calibri" charset="0"/>
              </a:rPr>
              <a:t> </a:t>
            </a:r>
            <a:r>
              <a:rPr lang="en-US" altLang="ko-KR" sz="2400" dirty="0" smtClean="0">
                <a:solidFill>
                  <a:schemeClr val="tx1">
                    <a:lumMod val="75000"/>
                    <a:lumOff val="25000"/>
                  </a:schemeClr>
                </a:solidFill>
                <a:latin typeface="Calibri" charset="0"/>
                <a:ea typeface="Calibri" charset="0"/>
                <a:cs typeface="Calibri" charset="0"/>
              </a:rPr>
              <a:t>prefetching</a:t>
            </a:r>
            <a:r>
              <a:rPr lang="ko-KR" altLang="en-US" sz="2400" dirty="0" smtClean="0">
                <a:solidFill>
                  <a:schemeClr val="tx1">
                    <a:lumMod val="75000"/>
                    <a:lumOff val="25000"/>
                  </a:schemeClr>
                </a:solidFill>
                <a:latin typeface="Calibri" charset="0"/>
                <a:ea typeface="Calibri" charset="0"/>
                <a:cs typeface="Calibri" charset="0"/>
              </a:rPr>
              <a:t> </a:t>
            </a:r>
            <a:r>
              <a:rPr lang="en-US" altLang="ko-KR" sz="2400" dirty="0" smtClean="0">
                <a:solidFill>
                  <a:schemeClr val="tx1">
                    <a:lumMod val="75000"/>
                    <a:lumOff val="25000"/>
                  </a:schemeClr>
                </a:solidFill>
                <a:latin typeface="Calibri" charset="0"/>
                <a:ea typeface="Calibri" charset="0"/>
                <a:cs typeface="Calibri" charset="0"/>
              </a:rPr>
              <a:t>websites.</a:t>
            </a:r>
            <a:endParaRPr lang="ko-KR" altLang="en-US" sz="2400" dirty="0" smtClean="0">
              <a:solidFill>
                <a:schemeClr val="tx1">
                  <a:lumMod val="75000"/>
                  <a:lumOff val="25000"/>
                </a:schemeClr>
              </a:solidFill>
              <a:latin typeface="Calibri" charset="0"/>
              <a:ea typeface="Calibri" charset="0"/>
              <a:cs typeface="Calibri" charset="0"/>
            </a:endParaRPr>
          </a:p>
          <a:p>
            <a:pPr marL="457200" indent="-457200" algn="just">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 2: Capture packets for a list of prefetching website, while the prefetching is turned off on the browser side.</a:t>
            </a:r>
          </a:p>
          <a:p>
            <a:pPr marL="457200" indent="-457200" algn="just">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Compare the two</a:t>
            </a: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23262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15</a:t>
            </a:fld>
            <a:endParaRPr lang="en-US" dirty="0"/>
          </a:p>
        </p:txBody>
      </p:sp>
      <p:sp>
        <p:nvSpPr>
          <p:cNvPr id="4" name="Rectangle 3"/>
          <p:cNvSpPr/>
          <p:nvPr/>
        </p:nvSpPr>
        <p:spPr>
          <a:xfrm>
            <a:off x="349416" y="1026916"/>
            <a:ext cx="8360830" cy="3477875"/>
          </a:xfrm>
          <a:prstGeom prst="rect">
            <a:avLst/>
          </a:prstGeom>
        </p:spPr>
        <p:txBody>
          <a:bodyPr wrap="square">
            <a:spAutoFit/>
          </a:bodyPr>
          <a:lstStyle/>
          <a:p>
            <a:r>
              <a:rPr lang="en-US" altLang="ko-KR" sz="2800" b="1" dirty="0" smtClean="0"/>
              <a:t>Experimental Setup</a:t>
            </a:r>
            <a:endParaRPr lang="ko-KR" altLang="en-US" sz="2800" dirty="0">
              <a:solidFill>
                <a:schemeClr val="tx1">
                  <a:lumMod val="75000"/>
                  <a:lumOff val="25000"/>
                </a:schemeClr>
              </a:solidFill>
              <a:latin typeface="Calibri" charset="0"/>
              <a:ea typeface="Calibri" charset="0"/>
              <a:cs typeface="Calibri" charset="0"/>
            </a:endParaRP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Configured two separate virtual machines to capture packets for 60 prefetching websites.</a:t>
            </a:r>
            <a:endParaRPr lang="ko-KR" altLang="en-US" sz="2000" dirty="0" smtClean="0">
              <a:solidFill>
                <a:schemeClr val="tx1">
                  <a:lumMod val="75000"/>
                  <a:lumOff val="25000"/>
                </a:schemeClr>
              </a:solidFill>
              <a:latin typeface="Calibri" charset="0"/>
              <a:ea typeface="Calibri" charset="0"/>
              <a:cs typeface="Calibri" charset="0"/>
            </a:endParaRPr>
          </a:p>
          <a:p>
            <a:pPr marL="914400" lvl="1"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VM </a:t>
            </a:r>
            <a:r>
              <a:rPr lang="en-US" altLang="ko-KR" sz="2400" u="sng" dirty="0" smtClean="0">
                <a:solidFill>
                  <a:schemeClr val="tx1">
                    <a:lumMod val="75000"/>
                    <a:lumOff val="25000"/>
                  </a:schemeClr>
                </a:solidFill>
                <a:latin typeface="Calibri" charset="0"/>
                <a:ea typeface="Calibri" charset="0"/>
                <a:cs typeface="Calibri" charset="0"/>
              </a:rPr>
              <a:t>isolates</a:t>
            </a:r>
            <a:r>
              <a:rPr lang="en-US" altLang="ko-KR" sz="2400" dirty="0" smtClean="0">
                <a:solidFill>
                  <a:schemeClr val="tx1">
                    <a:lumMod val="75000"/>
                    <a:lumOff val="25000"/>
                  </a:schemeClr>
                </a:solidFill>
                <a:latin typeface="Calibri" charset="0"/>
                <a:ea typeface="Calibri" charset="0"/>
                <a:cs typeface="Calibri" charset="0"/>
              </a:rPr>
              <a:t> experiment environment, </a:t>
            </a:r>
            <a:r>
              <a:rPr lang="en-US" altLang="ko-KR" sz="2400" u="sng" dirty="0" smtClean="0">
                <a:solidFill>
                  <a:schemeClr val="tx1">
                    <a:lumMod val="75000"/>
                    <a:lumOff val="25000"/>
                  </a:schemeClr>
                </a:solidFill>
                <a:latin typeface="Calibri" charset="0"/>
                <a:ea typeface="Calibri" charset="0"/>
                <a:cs typeface="Calibri" charset="0"/>
              </a:rPr>
              <a:t>removes all background noises</a:t>
            </a:r>
            <a:r>
              <a:rPr lang="en-US" altLang="ko-KR" sz="2400" dirty="0" smtClean="0">
                <a:solidFill>
                  <a:schemeClr val="tx1">
                    <a:lumMod val="75000"/>
                    <a:lumOff val="25000"/>
                  </a:schemeClr>
                </a:solidFill>
                <a:latin typeface="Calibri" charset="0"/>
                <a:ea typeface="Calibri" charset="0"/>
                <a:cs typeface="Calibri" charset="0"/>
              </a:rPr>
              <a:t>.</a:t>
            </a:r>
          </a:p>
          <a:p>
            <a:pPr marL="914400" lvl="1"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By configuring two VMs and running them in parallel, we can minimize getting affected by the changes of websites over time.</a:t>
            </a:r>
          </a:p>
          <a:p>
            <a:pPr marL="457200" indent="-457200">
              <a:buFont typeface="Arial" charset="0"/>
              <a:buChar char="•"/>
            </a:pP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pic>
        <p:nvPicPr>
          <p:cNvPr id="9" name="Picture 8"/>
          <p:cNvPicPr>
            <a:picLocks noChangeAspect="1"/>
          </p:cNvPicPr>
          <p:nvPr/>
        </p:nvPicPr>
        <p:blipFill>
          <a:blip r:embed="rId3"/>
          <a:stretch>
            <a:fillRect/>
          </a:stretch>
        </p:blipFill>
        <p:spPr>
          <a:xfrm>
            <a:off x="2184905" y="4876331"/>
            <a:ext cx="858681" cy="858681"/>
          </a:xfrm>
          <a:prstGeom prst="rect">
            <a:avLst/>
          </a:prstGeom>
        </p:spPr>
      </p:pic>
      <p:pic>
        <p:nvPicPr>
          <p:cNvPr id="10" name="Picture 9"/>
          <p:cNvPicPr>
            <a:picLocks noChangeAspect="1"/>
          </p:cNvPicPr>
          <p:nvPr/>
        </p:nvPicPr>
        <p:blipFill>
          <a:blip r:embed="rId3"/>
          <a:stretch>
            <a:fillRect/>
          </a:stretch>
        </p:blipFill>
        <p:spPr>
          <a:xfrm>
            <a:off x="6016076" y="4876331"/>
            <a:ext cx="858681" cy="858681"/>
          </a:xfrm>
          <a:prstGeom prst="rect">
            <a:avLst/>
          </a:prstGeom>
        </p:spPr>
      </p:pic>
      <p:pic>
        <p:nvPicPr>
          <p:cNvPr id="11" name="Picture 10"/>
          <p:cNvPicPr>
            <a:picLocks noChangeAspect="1"/>
          </p:cNvPicPr>
          <p:nvPr/>
        </p:nvPicPr>
        <p:blipFill>
          <a:blip r:embed="rId4"/>
          <a:stretch>
            <a:fillRect/>
          </a:stretch>
        </p:blipFill>
        <p:spPr>
          <a:xfrm>
            <a:off x="4215636" y="4918340"/>
            <a:ext cx="628390" cy="628390"/>
          </a:xfrm>
          <a:prstGeom prst="rect">
            <a:avLst/>
          </a:prstGeom>
        </p:spPr>
      </p:pic>
      <p:cxnSp>
        <p:nvCxnSpPr>
          <p:cNvPr id="12" name="Straight Arrow Connector 11"/>
          <p:cNvCxnSpPr/>
          <p:nvPr/>
        </p:nvCxnSpPr>
        <p:spPr>
          <a:xfrm flipV="1">
            <a:off x="3155403" y="5267704"/>
            <a:ext cx="935951" cy="3672"/>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891737" y="5267704"/>
            <a:ext cx="969801" cy="279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6157819" y="5639343"/>
            <a:ext cx="69121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VM2</a:t>
            </a:r>
            <a:endParaRPr lang="en-US" sz="2000" b="1" dirty="0"/>
          </a:p>
        </p:txBody>
      </p:sp>
      <p:sp>
        <p:nvSpPr>
          <p:cNvPr id="16" name="Rectangle 15"/>
          <p:cNvSpPr/>
          <p:nvPr/>
        </p:nvSpPr>
        <p:spPr>
          <a:xfrm>
            <a:off x="2326218" y="5628791"/>
            <a:ext cx="691215"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VM1</a:t>
            </a:r>
            <a:endParaRPr lang="en-US" sz="2000" b="1" dirty="0"/>
          </a:p>
        </p:txBody>
      </p:sp>
      <p:sp>
        <p:nvSpPr>
          <p:cNvPr id="17" name="Rectangle 16"/>
          <p:cNvSpPr/>
          <p:nvPr/>
        </p:nvSpPr>
        <p:spPr>
          <a:xfrm>
            <a:off x="3804295" y="5499838"/>
            <a:ext cx="1440331"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60 websites</a:t>
            </a:r>
            <a:endParaRPr lang="en-US" sz="2000" b="1" dirty="0"/>
          </a:p>
        </p:txBody>
      </p:sp>
      <p:sp>
        <p:nvSpPr>
          <p:cNvPr id="18" name="Rectangle 17"/>
          <p:cNvSpPr/>
          <p:nvPr/>
        </p:nvSpPr>
        <p:spPr>
          <a:xfrm>
            <a:off x="1929186" y="4500912"/>
            <a:ext cx="1485278"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Pre-fetch on</a:t>
            </a:r>
            <a:endParaRPr lang="en-US" sz="2000" b="1" dirty="0"/>
          </a:p>
        </p:txBody>
      </p:sp>
      <p:sp>
        <p:nvSpPr>
          <p:cNvPr id="19" name="Rectangle 18"/>
          <p:cNvSpPr/>
          <p:nvPr/>
        </p:nvSpPr>
        <p:spPr>
          <a:xfrm>
            <a:off x="5702777" y="4476221"/>
            <a:ext cx="1510926"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Pre-fetch off</a:t>
            </a:r>
            <a:endParaRPr lang="en-US" sz="2000" b="1" dirty="0"/>
          </a:p>
        </p:txBody>
      </p:sp>
    </p:spTree>
    <p:extLst>
      <p:ext uri="{BB962C8B-B14F-4D97-AF65-F5344CB8AC3E}">
        <p14:creationId xmlns:p14="http://schemas.microsoft.com/office/powerpoint/2010/main" val="12373659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16</a:t>
            </a:fld>
            <a:endParaRPr lang="en-US" dirty="0"/>
          </a:p>
        </p:txBody>
      </p:sp>
      <p:sp>
        <p:nvSpPr>
          <p:cNvPr id="4" name="Rectangle 3"/>
          <p:cNvSpPr/>
          <p:nvPr/>
        </p:nvSpPr>
        <p:spPr>
          <a:xfrm>
            <a:off x="349416" y="1026916"/>
            <a:ext cx="8360830" cy="2739211"/>
          </a:xfrm>
          <a:prstGeom prst="rect">
            <a:avLst/>
          </a:prstGeom>
        </p:spPr>
        <p:txBody>
          <a:bodyPr wrap="square">
            <a:spAutoFit/>
          </a:bodyPr>
          <a:lstStyle/>
          <a:p>
            <a:r>
              <a:rPr lang="en-US" altLang="ko-KR" sz="2800" b="1" dirty="0" smtClean="0"/>
              <a:t>Experimental Setup</a:t>
            </a:r>
            <a:endParaRPr lang="ko-KR" altLang="en-US" sz="2800" dirty="0">
              <a:solidFill>
                <a:schemeClr val="tx1">
                  <a:lumMod val="75000"/>
                  <a:lumOff val="25000"/>
                </a:schemeClr>
              </a:solidFill>
              <a:latin typeface="Calibri" charset="0"/>
              <a:ea typeface="Calibri" charset="0"/>
              <a:cs typeface="Calibri" charset="0"/>
            </a:endParaRP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Used a python script (implemented by Juarez M et al.*) to automatically execute Tor browser multiple times and capture incoming/outgoing packets for each sessions.</a:t>
            </a: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Captured each </a:t>
            </a:r>
            <a:r>
              <a:rPr lang="en-US" altLang="ko-KR" sz="2400" dirty="0" err="1" smtClean="0">
                <a:solidFill>
                  <a:schemeClr val="tx1">
                    <a:lumMod val="75000"/>
                    <a:lumOff val="25000"/>
                  </a:schemeClr>
                </a:solidFill>
                <a:latin typeface="Calibri" charset="0"/>
                <a:ea typeface="Calibri" charset="0"/>
                <a:cs typeface="Calibri" charset="0"/>
              </a:rPr>
              <a:t>url</a:t>
            </a:r>
            <a:r>
              <a:rPr lang="en-US" altLang="ko-KR" sz="2400" dirty="0" smtClean="0">
                <a:solidFill>
                  <a:schemeClr val="tx1">
                    <a:lumMod val="75000"/>
                    <a:lumOff val="25000"/>
                  </a:schemeClr>
                </a:solidFill>
                <a:latin typeface="Calibri" charset="0"/>
                <a:ea typeface="Calibri" charset="0"/>
                <a:cs typeface="Calibri" charset="0"/>
              </a:rPr>
              <a:t> for 15 times.</a:t>
            </a: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 for each connection finishes when the site is fully loaded or exceeds timeout (120s)</a:t>
            </a: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7" name="Rectangle 6"/>
          <p:cNvSpPr/>
          <p:nvPr/>
        </p:nvSpPr>
        <p:spPr>
          <a:xfrm>
            <a:off x="1485482" y="5938872"/>
            <a:ext cx="7690119" cy="369332"/>
          </a:xfrm>
          <a:prstGeom prst="rect">
            <a:avLst/>
          </a:prstGeom>
        </p:spPr>
        <p:txBody>
          <a:bodyPr wrap="none">
            <a:spAutoFit/>
          </a:bodyPr>
          <a:lstStyle/>
          <a:p>
            <a:r>
              <a:rPr lang="en-US" i="1" smtClean="0">
                <a:solidFill>
                  <a:schemeClr val="tx1">
                    <a:lumMod val="65000"/>
                    <a:lumOff val="35000"/>
                  </a:schemeClr>
                </a:solidFill>
              </a:rPr>
              <a:t>*Juarez</a:t>
            </a:r>
            <a:r>
              <a:rPr lang="en-US" i="1" dirty="0">
                <a:solidFill>
                  <a:schemeClr val="tx1">
                    <a:lumMod val="65000"/>
                    <a:lumOff val="35000"/>
                  </a:schemeClr>
                </a:solidFill>
              </a:rPr>
              <a:t>, M. et al.: A Critical Evaluation of Website Fingerprinting Attacks. </a:t>
            </a:r>
            <a:r>
              <a:rPr lang="en-US" i="1" dirty="0" smtClean="0">
                <a:solidFill>
                  <a:schemeClr val="tx1">
                    <a:lumMod val="65000"/>
                    <a:lumOff val="35000"/>
                  </a:schemeClr>
                </a:solidFill>
              </a:rPr>
              <a:t>(</a:t>
            </a:r>
            <a:r>
              <a:rPr lang="en-US" i="1" dirty="0">
                <a:solidFill>
                  <a:schemeClr val="tx1">
                    <a:lumMod val="65000"/>
                    <a:lumOff val="35000"/>
                  </a:schemeClr>
                </a:solidFill>
              </a:rPr>
              <a:t>2014).</a:t>
            </a:r>
          </a:p>
        </p:txBody>
      </p:sp>
    </p:spTree>
    <p:extLst>
      <p:ext uri="{BB962C8B-B14F-4D97-AF65-F5344CB8AC3E}">
        <p14:creationId xmlns:p14="http://schemas.microsoft.com/office/powerpoint/2010/main" val="805947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17</a:t>
            </a:fld>
            <a:endParaRPr lang="en-US" dirty="0"/>
          </a:p>
        </p:txBody>
      </p:sp>
      <p:sp>
        <p:nvSpPr>
          <p:cNvPr id="4" name="Rectangle 3"/>
          <p:cNvSpPr/>
          <p:nvPr/>
        </p:nvSpPr>
        <p:spPr>
          <a:xfrm>
            <a:off x="349416" y="1026916"/>
            <a:ext cx="8360830" cy="5755422"/>
          </a:xfrm>
          <a:prstGeom prst="rect">
            <a:avLst/>
          </a:prstGeom>
        </p:spPr>
        <p:txBody>
          <a:bodyPr wrap="square">
            <a:spAutoFit/>
          </a:bodyPr>
          <a:lstStyle/>
          <a:p>
            <a:r>
              <a:rPr lang="en-US" altLang="ko-KR" sz="2800" b="1" dirty="0" smtClean="0"/>
              <a:t>RQ2: </a:t>
            </a:r>
            <a:r>
              <a:rPr lang="en-US" altLang="ko-KR" sz="2800" dirty="0" smtClean="0">
                <a:solidFill>
                  <a:schemeClr val="tx1">
                    <a:lumMod val="75000"/>
                    <a:lumOff val="25000"/>
                  </a:schemeClr>
                </a:solidFill>
                <a:latin typeface="Calibri" charset="0"/>
                <a:ea typeface="Calibri" charset="0"/>
                <a:cs typeface="Calibri" charset="0"/>
              </a:rPr>
              <a:t>Can a victim obfuscate eavesdropper by simply turning off prefetching in their browser?</a:t>
            </a:r>
            <a:endParaRPr lang="en-US" altLang="ko-KR" sz="2800" dirty="0">
              <a:solidFill>
                <a:schemeClr val="tx1">
                  <a:lumMod val="75000"/>
                  <a:lumOff val="25000"/>
                </a:schemeClr>
              </a:solidFill>
              <a:latin typeface="Calibri" charset="0"/>
              <a:ea typeface="Calibri" charset="0"/>
              <a:cs typeface="Calibri" charset="0"/>
            </a:endParaRPr>
          </a:p>
          <a:p>
            <a:r>
              <a:rPr lang="en-US" altLang="ko-KR" dirty="0" smtClean="0">
                <a:solidFill>
                  <a:schemeClr val="tx1">
                    <a:lumMod val="75000"/>
                    <a:lumOff val="25000"/>
                  </a:schemeClr>
                </a:solidFill>
                <a:latin typeface="Calibri" charset="0"/>
                <a:ea typeface="Calibri" charset="0"/>
                <a:cs typeface="Calibri" charset="0"/>
              </a:rPr>
              <a:t> </a:t>
            </a:r>
          </a:p>
          <a:p>
            <a:r>
              <a:rPr lang="en-US" altLang="ko-KR" sz="2400" b="1" dirty="0" smtClean="0">
                <a:solidFill>
                  <a:schemeClr val="tx1">
                    <a:lumMod val="75000"/>
                    <a:lumOff val="25000"/>
                  </a:schemeClr>
                </a:solidFill>
                <a:latin typeface="Calibri" charset="0"/>
                <a:ea typeface="Calibri" charset="0"/>
                <a:cs typeface="Calibri" charset="0"/>
              </a:rPr>
              <a:t>Use Case</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Attacker trained their classifier assuming that user uses the default setting (pre-fetch on).</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However, the victim turned off the pre-fetch setting on her/his browser.</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The victim visits websites that uses prefetching.</a:t>
            </a:r>
          </a:p>
          <a:p>
            <a:r>
              <a:rPr lang="en-US" altLang="ko-KR" dirty="0" smtClean="0">
                <a:solidFill>
                  <a:schemeClr val="tx1">
                    <a:lumMod val="75000"/>
                    <a:lumOff val="25000"/>
                  </a:schemeClr>
                </a:solidFill>
                <a:latin typeface="Calibri" charset="0"/>
                <a:ea typeface="Calibri" charset="0"/>
                <a:cs typeface="Calibri" charset="0"/>
              </a:rPr>
              <a:t> </a:t>
            </a:r>
            <a:endParaRPr lang="en-US" altLang="ko-KR" dirty="0">
              <a:solidFill>
                <a:schemeClr val="tx1">
                  <a:lumMod val="75000"/>
                  <a:lumOff val="25000"/>
                </a:schemeClr>
              </a:solidFill>
              <a:latin typeface="Calibri" charset="0"/>
              <a:ea typeface="Calibri" charset="0"/>
              <a:cs typeface="Calibri" charset="0"/>
            </a:endParaRPr>
          </a:p>
          <a:p>
            <a:r>
              <a:rPr lang="en-US" altLang="ko-KR" sz="2400" b="1" dirty="0" smtClean="0">
                <a:solidFill>
                  <a:schemeClr val="tx1">
                    <a:lumMod val="75000"/>
                    <a:lumOff val="25000"/>
                  </a:schemeClr>
                </a:solidFill>
                <a:latin typeface="Calibri" charset="0"/>
                <a:ea typeface="Calibri" charset="0"/>
                <a:cs typeface="Calibri" charset="0"/>
              </a:rPr>
              <a:t>Method</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For a set of prefetching website, train the classifier where the prefetching was enabled.</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Analyze victim traffic where prefetching is disabled.</a:t>
            </a:r>
          </a:p>
          <a:p>
            <a:pPr marL="342900" indent="-342900">
              <a:buFont typeface="Arial" charset="0"/>
              <a:buChar char="•"/>
            </a:pPr>
            <a:endParaRPr lang="en-US" altLang="ko-KR"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308466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18</a:t>
            </a:fld>
            <a:endParaRPr lang="en-US" dirty="0"/>
          </a:p>
        </p:txBody>
      </p:sp>
      <p:sp>
        <p:nvSpPr>
          <p:cNvPr id="4" name="Rectangle 3"/>
          <p:cNvSpPr/>
          <p:nvPr/>
        </p:nvSpPr>
        <p:spPr>
          <a:xfrm>
            <a:off x="349416" y="1026916"/>
            <a:ext cx="8360830" cy="1323439"/>
          </a:xfrm>
          <a:prstGeom prst="rect">
            <a:avLst/>
          </a:prstGeom>
        </p:spPr>
        <p:txBody>
          <a:bodyPr wrap="square">
            <a:spAutoFit/>
          </a:bodyPr>
          <a:lstStyle/>
          <a:p>
            <a:r>
              <a:rPr lang="en-US" altLang="ko-KR" sz="2800" b="1" dirty="0" smtClean="0"/>
              <a:t>RQ3:</a:t>
            </a:r>
            <a:r>
              <a:rPr lang="en-US" altLang="ko-KR" sz="2800" dirty="0" smtClean="0">
                <a:solidFill>
                  <a:schemeClr val="tx1">
                    <a:lumMod val="75000"/>
                    <a:lumOff val="25000"/>
                  </a:schemeClr>
                </a:solidFill>
                <a:latin typeface="Calibri" charset="0"/>
                <a:ea typeface="Calibri" charset="0"/>
                <a:cs typeface="Calibri" charset="0"/>
              </a:rPr>
              <a:t> Can prefetching be used as a browser-side defense mechanism?</a:t>
            </a:r>
          </a:p>
          <a:p>
            <a:pPr algn="just"/>
            <a:endParaRPr lang="en-US" altLang="ko-KR" sz="2400" dirty="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746524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769441"/>
          </a:xfrm>
          <a:prstGeom prst="rect">
            <a:avLst/>
          </a:prstGeom>
        </p:spPr>
        <p:txBody>
          <a:bodyPr wrap="square">
            <a:spAutoFit/>
          </a:bodyPr>
          <a:lstStyle/>
          <a:p>
            <a:pPr lvl="0" algn="just" latinLnBrk="1"/>
            <a:r>
              <a:rPr lang="en-US" sz="2400" b="1" dirty="0" smtClean="0"/>
              <a:t>For</a:t>
            </a:r>
          </a:p>
          <a:p>
            <a:pPr marL="342900" lvl="0" indent="-342900" algn="just" latinLnBrk="1">
              <a:buFont typeface="Arial" panose="020B0604020202020204" pitchFamily="34" charset="0"/>
              <a:buChar char="•"/>
            </a:pPr>
            <a:r>
              <a:rPr lang="en-US" sz="2000" dirty="0" smtClean="0"/>
              <a:t>document</a:t>
            </a:r>
            <a:endParaRPr lang="en-US" sz="2000" dirty="0"/>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19</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Ongoing Works</a:t>
            </a:r>
            <a:endParaRPr lang="en-US" b="1" dirty="0"/>
          </a:p>
        </p:txBody>
      </p:sp>
    </p:spTree>
    <p:extLst>
      <p:ext uri="{BB962C8B-B14F-4D97-AF65-F5344CB8AC3E}">
        <p14:creationId xmlns:p14="http://schemas.microsoft.com/office/powerpoint/2010/main" val="14824311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a:t>
            </a:fld>
            <a:endParaRPr lang="en-US" dirty="0"/>
          </a:p>
        </p:txBody>
      </p:sp>
      <p:sp>
        <p:nvSpPr>
          <p:cNvPr id="4" name="Rectangle 3"/>
          <p:cNvSpPr/>
          <p:nvPr/>
        </p:nvSpPr>
        <p:spPr>
          <a:xfrm>
            <a:off x="409576" y="1026916"/>
            <a:ext cx="8467005" cy="4580741"/>
          </a:xfrm>
          <a:prstGeom prst="rect">
            <a:avLst/>
          </a:prstGeom>
          <a:effectLst/>
        </p:spPr>
        <p:txBody>
          <a:bodyPr wrap="square">
            <a:spAutoFit/>
          </a:bodyPr>
          <a:lstStyle/>
          <a:p>
            <a:pPr marL="457200" indent="-457200" algn="just">
              <a:lnSpc>
                <a:spcPct val="150000"/>
              </a:lnSpc>
              <a:buFont typeface="Arial"/>
              <a:buChar char="•"/>
            </a:pPr>
            <a:r>
              <a:rPr lang="en-US" altLang="ko-KR" sz="2800" dirty="0" smtClean="0"/>
              <a:t>Anonymity network</a:t>
            </a:r>
          </a:p>
          <a:p>
            <a:pPr marL="457200" indent="-457200" algn="just">
              <a:lnSpc>
                <a:spcPct val="150000"/>
              </a:lnSpc>
              <a:buFont typeface="Arial"/>
              <a:buChar char="•"/>
            </a:pPr>
            <a:r>
              <a:rPr lang="en-US" altLang="ko-KR" sz="2800" dirty="0" smtClean="0"/>
              <a:t>Website fingerprinting attack</a:t>
            </a:r>
          </a:p>
          <a:p>
            <a:pPr marL="457200" indent="-457200" algn="just">
              <a:lnSpc>
                <a:spcPct val="150000"/>
              </a:lnSpc>
              <a:buFont typeface="Arial"/>
              <a:buChar char="•"/>
            </a:pPr>
            <a:r>
              <a:rPr lang="en-US" altLang="ko-KR" sz="2800" dirty="0" smtClean="0"/>
              <a:t>Related works</a:t>
            </a:r>
          </a:p>
          <a:p>
            <a:pPr marL="457200" indent="-457200" algn="just">
              <a:lnSpc>
                <a:spcPct val="150000"/>
              </a:lnSpc>
              <a:buFont typeface="Arial"/>
              <a:buChar char="•"/>
            </a:pPr>
            <a:r>
              <a:rPr lang="en-US" altLang="ko-KR" sz="2800" dirty="0" smtClean="0"/>
              <a:t>Link prefetching</a:t>
            </a:r>
          </a:p>
          <a:p>
            <a:pPr marL="457200" indent="-457200" algn="just">
              <a:lnSpc>
                <a:spcPct val="150000"/>
              </a:lnSpc>
              <a:buFont typeface="Arial"/>
              <a:buChar char="•"/>
            </a:pPr>
            <a:r>
              <a:rPr lang="en-US" altLang="ko-KR" sz="2800" dirty="0" smtClean="0"/>
              <a:t>Experiments</a:t>
            </a:r>
          </a:p>
          <a:p>
            <a:pPr marL="457200" indent="-457200" algn="just">
              <a:lnSpc>
                <a:spcPct val="150000"/>
              </a:lnSpc>
              <a:buFont typeface="Arial"/>
              <a:buChar char="•"/>
            </a:pPr>
            <a:r>
              <a:rPr lang="en-US" altLang="ko-KR" sz="2800" dirty="0" smtClean="0"/>
              <a:t>Conclusion</a:t>
            </a:r>
          </a:p>
          <a:p>
            <a:pPr marL="457200" indent="-457200" algn="just">
              <a:lnSpc>
                <a:spcPct val="150000"/>
              </a:lnSpc>
              <a:buFont typeface="Arial"/>
              <a:buChar char="•"/>
            </a:pPr>
            <a:r>
              <a:rPr lang="en-US" altLang="ko-KR" sz="2800" dirty="0"/>
              <a:t>F</a:t>
            </a:r>
            <a:r>
              <a:rPr lang="en-US" altLang="ko-KR" sz="2800" dirty="0" smtClean="0"/>
              <a:t>uture works</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Outline</a:t>
            </a:r>
            <a:endParaRPr lang="en-US" b="1" dirty="0"/>
          </a:p>
        </p:txBody>
      </p:sp>
    </p:spTree>
    <p:extLst>
      <p:ext uri="{BB962C8B-B14F-4D97-AF65-F5344CB8AC3E}">
        <p14:creationId xmlns:p14="http://schemas.microsoft.com/office/powerpoint/2010/main" val="7565116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769441"/>
          </a:xfrm>
          <a:prstGeom prst="rect">
            <a:avLst/>
          </a:prstGeom>
        </p:spPr>
        <p:txBody>
          <a:bodyPr wrap="square">
            <a:spAutoFit/>
          </a:bodyPr>
          <a:lstStyle/>
          <a:p>
            <a:pPr lvl="0" algn="just" latinLnBrk="1"/>
            <a:r>
              <a:rPr lang="en-US" sz="2400" b="1" dirty="0" smtClean="0"/>
              <a:t>For</a:t>
            </a:r>
          </a:p>
          <a:p>
            <a:pPr marL="342900" lvl="0" indent="-342900" algn="just" latinLnBrk="1">
              <a:buFont typeface="Arial" panose="020B0604020202020204" pitchFamily="34" charset="0"/>
              <a:buChar char="•"/>
            </a:pPr>
            <a:r>
              <a:rPr lang="en-US" sz="2000" dirty="0" smtClean="0"/>
              <a:t>document</a:t>
            </a:r>
            <a:endParaRPr lang="en-US" sz="2000" dirty="0"/>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20</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Conclusion (so far) (TODO)</a:t>
            </a:r>
            <a:endParaRPr lang="en-US" b="1" dirty="0"/>
          </a:p>
        </p:txBody>
      </p:sp>
    </p:spTree>
    <p:extLst>
      <p:ext uri="{BB962C8B-B14F-4D97-AF65-F5344CB8AC3E}">
        <p14:creationId xmlns:p14="http://schemas.microsoft.com/office/powerpoint/2010/main" val="210432981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endParaRPr lang="en-US" dirty="0"/>
          </a:p>
        </p:txBody>
      </p:sp>
      <p:sp>
        <p:nvSpPr>
          <p:cNvPr id="4" name="Rectangle 3"/>
          <p:cNvSpPr/>
          <p:nvPr/>
        </p:nvSpPr>
        <p:spPr>
          <a:xfrm>
            <a:off x="349416" y="1026916"/>
            <a:ext cx="8665188" cy="5792354"/>
          </a:xfrm>
          <a:prstGeom prst="rect">
            <a:avLst/>
          </a:prstGeom>
        </p:spPr>
        <p:txBody>
          <a:bodyPr wrap="square">
            <a:spAutoFit/>
          </a:bodyPr>
          <a:lstStyle/>
          <a:p>
            <a:pPr algn="just">
              <a:lnSpc>
                <a:spcPct val="120000"/>
              </a:lnSpc>
            </a:pPr>
            <a:r>
              <a:rPr lang="en-US" altLang="ko-KR" sz="2800" b="1" dirty="0" smtClean="0"/>
              <a:t>Website fingerprinting attacks and defenses</a:t>
            </a:r>
            <a:endParaRPr lang="en-US" altLang="ko-KR" sz="2400" dirty="0" smtClean="0"/>
          </a:p>
          <a:p>
            <a:pPr marL="342900" indent="-342900">
              <a:buFontTx/>
              <a:buChar char="-"/>
            </a:pPr>
            <a:r>
              <a:rPr lang="en-US" sz="2400" dirty="0" smtClean="0"/>
              <a:t>Attacks</a:t>
            </a:r>
          </a:p>
          <a:p>
            <a:pPr marL="800100" lvl="1" indent="-342900">
              <a:buFontTx/>
              <a:buChar char="-"/>
            </a:pPr>
            <a:r>
              <a:rPr lang="en-US" sz="2400" dirty="0" smtClean="0"/>
              <a:t>Herrmann </a:t>
            </a:r>
            <a:r>
              <a:rPr lang="en-US" sz="2400" dirty="0"/>
              <a:t>et al. </a:t>
            </a:r>
            <a:r>
              <a:rPr lang="en-US" sz="2400" dirty="0" smtClean="0"/>
              <a:t>introduced the </a:t>
            </a:r>
            <a:r>
              <a:rPr lang="en-US" sz="2400" dirty="0"/>
              <a:t>first WF attack on the Tor </a:t>
            </a:r>
            <a:r>
              <a:rPr lang="en-US" sz="2400" dirty="0" smtClean="0"/>
              <a:t>network </a:t>
            </a:r>
            <a:r>
              <a:rPr lang="en-US" sz="2400" dirty="0"/>
              <a:t>with only a 3% success rate </a:t>
            </a:r>
            <a:r>
              <a:rPr lang="en-US" sz="2400" dirty="0" smtClean="0"/>
              <a:t>over 775 webpages</a:t>
            </a:r>
          </a:p>
          <a:p>
            <a:pPr marL="800100" lvl="1" indent="-342900">
              <a:buFontTx/>
              <a:buChar char="-"/>
            </a:pPr>
            <a:r>
              <a:rPr lang="en-US" sz="2400" dirty="0" smtClean="0"/>
              <a:t>There are several extended works including </a:t>
            </a:r>
            <a:r>
              <a:rPr lang="en-US" sz="2400" dirty="0" err="1" smtClean="0"/>
              <a:t>Panchenko</a:t>
            </a:r>
            <a:r>
              <a:rPr lang="en-US" sz="2400" dirty="0" smtClean="0"/>
              <a:t> et al. , </a:t>
            </a:r>
            <a:r>
              <a:rPr lang="en-US" sz="2400" dirty="0" err="1" smtClean="0"/>
              <a:t>Cai</a:t>
            </a:r>
            <a:r>
              <a:rPr lang="en-US" sz="2400" dirty="0" smtClean="0"/>
              <a:t> et al. and Wang et al. to improve the accuracy rate by using more features and advanced classifiers</a:t>
            </a:r>
          </a:p>
          <a:p>
            <a:pPr marL="342900" indent="-342900">
              <a:buFontTx/>
              <a:buChar char="-"/>
            </a:pPr>
            <a:r>
              <a:rPr lang="en-US" sz="2400" dirty="0" smtClean="0"/>
              <a:t>Defenses</a:t>
            </a:r>
          </a:p>
          <a:p>
            <a:pPr marL="800100" lvl="1" indent="-342900">
              <a:buFontTx/>
              <a:buChar char="-"/>
            </a:pPr>
            <a:r>
              <a:rPr lang="en-US" sz="2400" dirty="0" smtClean="0"/>
              <a:t>Perry randomized Tor’s request order, </a:t>
            </a:r>
            <a:r>
              <a:rPr lang="en-US" sz="2400" dirty="0" err="1" smtClean="0"/>
              <a:t>Luo</a:t>
            </a:r>
            <a:r>
              <a:rPr lang="en-US" sz="2400" dirty="0" smtClean="0"/>
              <a:t> et al. to hide unique packet length by traffic transformation in browser side, Wright et al. manipulated packet distribution, </a:t>
            </a:r>
            <a:r>
              <a:rPr lang="en-US" sz="2400" dirty="0" err="1" smtClean="0"/>
              <a:t>Panchenko</a:t>
            </a:r>
            <a:r>
              <a:rPr lang="en-US" sz="2400" dirty="0" smtClean="0"/>
              <a:t> et al. injected background noises, and </a:t>
            </a:r>
            <a:r>
              <a:rPr lang="en-US" sz="2400" dirty="0"/>
              <a:t>Dyer et al. t</a:t>
            </a:r>
            <a:r>
              <a:rPr lang="en-US" sz="2400" dirty="0" smtClean="0"/>
              <a:t>ried to send </a:t>
            </a:r>
            <a:r>
              <a:rPr lang="en-US" sz="2400" dirty="0"/>
              <a:t>data at a constant rate in both </a:t>
            </a:r>
            <a:r>
              <a:rPr lang="en-US" sz="2400" dirty="0" smtClean="0"/>
              <a:t>directions</a:t>
            </a:r>
          </a:p>
          <a:p>
            <a:pPr marL="342882" indent="-342882" algn="just">
              <a:lnSpc>
                <a:spcPct val="120000"/>
              </a:lnSpc>
              <a:buFontTx/>
              <a:buChar char="-"/>
            </a:pPr>
            <a:endParaRPr lang="en-US" altLang="ko-KR" sz="2400" dirty="0" smtClean="0">
              <a:solidFill>
                <a:schemeClr val="tx1">
                  <a:lumMod val="75000"/>
                  <a:lumOff val="25000"/>
                </a:schemeClr>
              </a:solidFill>
            </a:endParaRP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Related Works</a:t>
            </a:r>
            <a:endParaRPr lang="en-US" b="1" dirty="0"/>
          </a:p>
        </p:txBody>
      </p:sp>
    </p:spTree>
    <p:extLst>
      <p:ext uri="{BB962C8B-B14F-4D97-AF65-F5344CB8AC3E}">
        <p14:creationId xmlns:p14="http://schemas.microsoft.com/office/powerpoint/2010/main" val="113684816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endParaRPr lang="en-US" dirty="0"/>
          </a:p>
        </p:txBody>
      </p:sp>
      <p:sp>
        <p:nvSpPr>
          <p:cNvPr id="4" name="Rectangle 3"/>
          <p:cNvSpPr/>
          <p:nvPr/>
        </p:nvSpPr>
        <p:spPr>
          <a:xfrm>
            <a:off x="349416" y="1026916"/>
            <a:ext cx="8665188" cy="3133165"/>
          </a:xfrm>
          <a:prstGeom prst="rect">
            <a:avLst/>
          </a:prstGeom>
        </p:spPr>
        <p:txBody>
          <a:bodyPr wrap="square">
            <a:spAutoFit/>
          </a:bodyPr>
          <a:lstStyle/>
          <a:p>
            <a:pPr algn="just">
              <a:lnSpc>
                <a:spcPct val="120000"/>
              </a:lnSpc>
            </a:pPr>
            <a:r>
              <a:rPr lang="en-US" altLang="ko-KR" sz="2800" b="1" dirty="0" smtClean="0"/>
              <a:t>Web Prefetching</a:t>
            </a:r>
            <a:endParaRPr lang="en-US" altLang="ko-KR" sz="2400" dirty="0" smtClean="0"/>
          </a:p>
          <a:p>
            <a:pPr marL="342900" indent="-342900">
              <a:buFontTx/>
              <a:buChar char="-"/>
            </a:pPr>
            <a:r>
              <a:rPr lang="en-US" sz="2400" dirty="0" smtClean="0"/>
              <a:t>Jacobson and Cao introduced the first prefetching between caching proxies and clients to reduce the latency for users</a:t>
            </a:r>
          </a:p>
          <a:p>
            <a:pPr marL="342900" indent="-342900">
              <a:buFontTx/>
              <a:buChar char="-"/>
            </a:pPr>
            <a:r>
              <a:rPr lang="en-US" sz="2400" dirty="0" smtClean="0"/>
              <a:t>Chen and Zhang </a:t>
            </a:r>
            <a:r>
              <a:rPr lang="en-US" sz="2400" dirty="0" smtClean="0"/>
              <a:t>pre-fetched </a:t>
            </a:r>
            <a:r>
              <a:rPr lang="en-US" sz="2400" dirty="0" smtClean="0"/>
              <a:t>web pages that will be visited near future </a:t>
            </a:r>
          </a:p>
          <a:p>
            <a:pPr marL="342900" indent="-342900">
              <a:buFontTx/>
              <a:buChar char="-"/>
            </a:pPr>
            <a:r>
              <a:rPr lang="en-US" sz="2400" dirty="0" smtClean="0"/>
              <a:t>Nguyen et al. </a:t>
            </a:r>
            <a:r>
              <a:rPr lang="en-US" sz="2400" dirty="0" smtClean="0"/>
              <a:t>pre-fetched </a:t>
            </a:r>
            <a:r>
              <a:rPr lang="en-US" sz="2400" dirty="0" smtClean="0"/>
              <a:t>web components of web page, which users are visiting,  to improve the performance of </a:t>
            </a:r>
            <a:r>
              <a:rPr lang="en-US" sz="2400" dirty="0" smtClean="0"/>
              <a:t>Tor</a:t>
            </a:r>
            <a:endParaRPr lang="en-US" altLang="ko-KR" sz="2400" dirty="0" smtClean="0">
              <a:solidFill>
                <a:schemeClr val="tx1">
                  <a:lumMod val="75000"/>
                  <a:lumOff val="25000"/>
                </a:schemeClr>
              </a:solidFill>
            </a:endParaRP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Related Works (</a:t>
            </a:r>
            <a:r>
              <a:rPr lang="en-US" b="1" dirty="0" err="1" smtClean="0"/>
              <a:t>cont</a:t>
            </a:r>
            <a:r>
              <a:rPr lang="en-US" b="1" dirty="0" smtClean="0"/>
              <a:t>’)</a:t>
            </a:r>
            <a:endParaRPr lang="en-US" b="1" dirty="0"/>
          </a:p>
        </p:txBody>
      </p:sp>
    </p:spTree>
    <p:extLst>
      <p:ext uri="{BB962C8B-B14F-4D97-AF65-F5344CB8AC3E}">
        <p14:creationId xmlns:p14="http://schemas.microsoft.com/office/powerpoint/2010/main" val="45151936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References</a:t>
            </a:r>
            <a:endParaRPr lang="en-US" b="1" dirty="0"/>
          </a:p>
        </p:txBody>
      </p:sp>
      <p:sp>
        <p:nvSpPr>
          <p:cNvPr id="3" name="Content Placeholder 2"/>
          <p:cNvSpPr>
            <a:spLocks noGrp="1"/>
          </p:cNvSpPr>
          <p:nvPr>
            <p:ph idx="1"/>
          </p:nvPr>
        </p:nvSpPr>
        <p:spPr>
          <a:xfrm>
            <a:off x="465150" y="1070482"/>
            <a:ext cx="8450250" cy="4023360"/>
          </a:xfrm>
        </p:spPr>
        <p:txBody>
          <a:bodyPr>
            <a:noAutofit/>
          </a:bodyPr>
          <a:lstStyle/>
          <a:p>
            <a:r>
              <a:rPr lang="en-US" sz="1100" dirty="0"/>
              <a:t>D. Herrmann, R. </a:t>
            </a:r>
            <a:r>
              <a:rPr lang="en-US" sz="1100" dirty="0" err="1"/>
              <a:t>Wendolsky</a:t>
            </a:r>
            <a:r>
              <a:rPr lang="en-US" sz="1100" dirty="0"/>
              <a:t>, and H. </a:t>
            </a:r>
            <a:r>
              <a:rPr lang="en-US" sz="1100" dirty="0" err="1"/>
              <a:t>Federrath</a:t>
            </a:r>
            <a:r>
              <a:rPr lang="en-US" sz="1100" dirty="0"/>
              <a:t>. Website Fingerprinting: Attacking Popular Privacy Enhancing Technologies with the Multinomial </a:t>
            </a:r>
            <a:r>
              <a:rPr lang="en-US" sz="1100" dirty="0" err="1" smtClean="0"/>
              <a:t>Näıve</a:t>
            </a:r>
            <a:r>
              <a:rPr lang="en-US" sz="1100" dirty="0" err="1"/>
              <a:t>-Bayes</a:t>
            </a:r>
            <a:r>
              <a:rPr lang="en-US" sz="1100" dirty="0"/>
              <a:t> Classifier. In ACM Workshop on Cloud Computing Security, pages 31–42. ACM, 2009 </a:t>
            </a:r>
            <a:endParaRPr lang="en-US" sz="1100" dirty="0" smtClean="0"/>
          </a:p>
          <a:p>
            <a:r>
              <a:rPr lang="en-US" sz="1100" dirty="0"/>
              <a:t>A. </a:t>
            </a:r>
            <a:r>
              <a:rPr lang="en-US" sz="1100" dirty="0" err="1"/>
              <a:t>Panchenko</a:t>
            </a:r>
            <a:r>
              <a:rPr lang="en-US" sz="1100" dirty="0"/>
              <a:t>, L. </a:t>
            </a:r>
            <a:r>
              <a:rPr lang="en-US" sz="1100" dirty="0" err="1"/>
              <a:t>Niessen</a:t>
            </a:r>
            <a:r>
              <a:rPr lang="en-US" sz="1100" dirty="0"/>
              <a:t>, A. </a:t>
            </a:r>
            <a:r>
              <a:rPr lang="en-US" sz="1100" dirty="0" err="1"/>
              <a:t>Zinnen</a:t>
            </a:r>
            <a:r>
              <a:rPr lang="en-US" sz="1100" dirty="0"/>
              <a:t>, and T. Engel. Website Fingerprinting in Onion Routing Based </a:t>
            </a:r>
            <a:r>
              <a:rPr lang="en-US" sz="1100" dirty="0" err="1"/>
              <a:t>Anonymization</a:t>
            </a:r>
            <a:r>
              <a:rPr lang="en-US" sz="1100" dirty="0"/>
              <a:t> Networks. In ACM Workshop on Privacy in the Electronic Society (WPES), pages 103–114. ACM, 2011. </a:t>
            </a:r>
          </a:p>
          <a:p>
            <a:r>
              <a:rPr lang="en-US" sz="1100" dirty="0"/>
              <a:t>T. Wang and I. Goldberg. Improved Website </a:t>
            </a:r>
            <a:r>
              <a:rPr lang="en-US" sz="1100" dirty="0" smtClean="0"/>
              <a:t>Fingerprinting </a:t>
            </a:r>
            <a:r>
              <a:rPr lang="en-US" sz="1100" dirty="0"/>
              <a:t>on Tor. In ACM Workshop on Privacy in the Electronic Society (WPES), pages 201–212. ACM, 2013. </a:t>
            </a:r>
            <a:endParaRPr lang="en-US" sz="1100" dirty="0" smtClean="0"/>
          </a:p>
          <a:p>
            <a:r>
              <a:rPr lang="en-US" sz="1100" dirty="0"/>
              <a:t>X. </a:t>
            </a:r>
            <a:r>
              <a:rPr lang="en-US" sz="1100" dirty="0" err="1"/>
              <a:t>Cai</a:t>
            </a:r>
            <a:r>
              <a:rPr lang="en-US" sz="1100" dirty="0"/>
              <a:t>, X. Zhang, B. Joshi, and R. Johnson. Touching from a Distance: Website Fingerprinting Attacks and Defenses. In ACM Conference on Computer and Communications Security (CCS), pages 605–616, 2012 </a:t>
            </a:r>
          </a:p>
          <a:p>
            <a:r>
              <a:rPr lang="en-US" sz="1100" dirty="0" err="1"/>
              <a:t>M.Perry</a:t>
            </a:r>
            <a:r>
              <a:rPr lang="en-US" sz="1100" dirty="0" smtClean="0"/>
              <a:t>. A Critique of Website Traffic Fingerprinting </a:t>
            </a:r>
            <a:r>
              <a:rPr lang="en-US" sz="1100" dirty="0"/>
              <a:t>Attacks. https://</a:t>
            </a:r>
            <a:r>
              <a:rPr lang="en-US" sz="1100" dirty="0" err="1"/>
              <a:t>blog.torproject</a:t>
            </a:r>
            <a:r>
              <a:rPr lang="en-US" sz="1100" dirty="0"/>
              <a:t>. org/blog/critique-website- traffic-fingerprinting-attacks, November 2013. Accessed Feb. 2014. </a:t>
            </a:r>
            <a:endParaRPr lang="en-US" sz="1100" dirty="0" smtClean="0"/>
          </a:p>
          <a:p>
            <a:r>
              <a:rPr lang="en-US" sz="1100" dirty="0"/>
              <a:t>X. </a:t>
            </a:r>
            <a:r>
              <a:rPr lang="en-US" sz="1100" dirty="0" err="1"/>
              <a:t>Luo</a:t>
            </a:r>
            <a:r>
              <a:rPr lang="en-US" sz="1100" dirty="0"/>
              <a:t>, P. Zhou, E. W. Chan, W. Lee, R. K. Chang, and R. </a:t>
            </a:r>
            <a:r>
              <a:rPr lang="en-US" sz="1100" dirty="0" err="1"/>
              <a:t>Perdisci</a:t>
            </a:r>
            <a:r>
              <a:rPr lang="en-US" sz="1100" dirty="0"/>
              <a:t>. HTTPOS: Sealing Information Leaks with Browser-side Obfuscation of Encrypted Flows. In </a:t>
            </a:r>
            <a:r>
              <a:rPr lang="en-US" sz="1100" i="1" dirty="0"/>
              <a:t>Proceedings of the 18th Network and </a:t>
            </a:r>
            <a:r>
              <a:rPr lang="en-US" sz="1100" i="1" dirty="0" smtClean="0"/>
              <a:t>Distributed </a:t>
            </a:r>
            <a:r>
              <a:rPr lang="en-US" sz="1100" i="1" dirty="0"/>
              <a:t>Security Symposium</a:t>
            </a:r>
            <a:r>
              <a:rPr lang="en-US" sz="1100" dirty="0"/>
              <a:t>, 2011. </a:t>
            </a:r>
            <a:endParaRPr lang="en-US" sz="1100" dirty="0" smtClean="0"/>
          </a:p>
          <a:p>
            <a:r>
              <a:rPr lang="en-US" sz="1100" dirty="0"/>
              <a:t>C. Wright, S. </a:t>
            </a:r>
            <a:r>
              <a:rPr lang="en-US" sz="1100" dirty="0" err="1"/>
              <a:t>Coull</a:t>
            </a:r>
            <a:r>
              <a:rPr lang="en-US" sz="1100" dirty="0"/>
              <a:t>, and F. </a:t>
            </a:r>
            <a:r>
              <a:rPr lang="en-US" sz="1100" dirty="0" err="1"/>
              <a:t>Monrose</a:t>
            </a:r>
            <a:r>
              <a:rPr lang="en-US" sz="1100" dirty="0"/>
              <a:t>. Traffic Morphing: An Efficient Defense against Statistical Traffic Analysis. In </a:t>
            </a:r>
            <a:r>
              <a:rPr lang="en-US" sz="1100" i="1" dirty="0"/>
              <a:t>Proceedings of the 16th </a:t>
            </a:r>
            <a:r>
              <a:rPr lang="en-US" sz="1100" i="1" dirty="0" smtClean="0"/>
              <a:t>Network </a:t>
            </a:r>
            <a:r>
              <a:rPr lang="en-US" sz="1100" i="1" dirty="0"/>
              <a:t>and Distributed Security Symposium</a:t>
            </a:r>
            <a:r>
              <a:rPr lang="en-US" sz="1100" dirty="0"/>
              <a:t>, pages 237–250, 2009. </a:t>
            </a:r>
          </a:p>
          <a:p>
            <a:r>
              <a:rPr lang="en-US" sz="1100" dirty="0"/>
              <a:t>K. Dyer, S. </a:t>
            </a:r>
            <a:r>
              <a:rPr lang="en-US" sz="1100" dirty="0" err="1"/>
              <a:t>Coull</a:t>
            </a:r>
            <a:r>
              <a:rPr lang="en-US" sz="1100" dirty="0"/>
              <a:t>, T. </a:t>
            </a:r>
            <a:r>
              <a:rPr lang="en-US" sz="1100" dirty="0" err="1"/>
              <a:t>Ristenpart</a:t>
            </a:r>
            <a:r>
              <a:rPr lang="en-US" sz="1100" dirty="0"/>
              <a:t>, and T. </a:t>
            </a:r>
            <a:r>
              <a:rPr lang="en-US" sz="1100" dirty="0" err="1"/>
              <a:t>Shrimpton</a:t>
            </a:r>
            <a:r>
              <a:rPr lang="en-US" sz="1100" dirty="0"/>
              <a:t>. Peek-a-Boo, I Still See You: Why Efficient Traffic Analysis Countermeasures Fail. In </a:t>
            </a:r>
            <a:r>
              <a:rPr lang="en-US" sz="1100" i="1" dirty="0"/>
              <a:t>Proceedings of the 2012 IEEE Symposium on Security and Privacy</a:t>
            </a:r>
            <a:r>
              <a:rPr lang="en-US" sz="1100" dirty="0"/>
              <a:t>, pages 332–346, 2012. </a:t>
            </a:r>
            <a:endParaRPr lang="en-US" sz="1100" dirty="0" smtClean="0"/>
          </a:p>
          <a:p>
            <a:r>
              <a:rPr lang="en-US" sz="1100" dirty="0"/>
              <a:t>X. Chen and X. Zhang. A popularity-based prediction model for web prefetching. </a:t>
            </a:r>
            <a:r>
              <a:rPr lang="en-US" sz="1100" i="1" dirty="0"/>
              <a:t>Computer</a:t>
            </a:r>
            <a:r>
              <a:rPr lang="en-US" sz="1100" dirty="0"/>
              <a:t>, 36(3):63–70, Mar. 2003. </a:t>
            </a:r>
            <a:endParaRPr lang="en-US" sz="1100" dirty="0" smtClean="0"/>
          </a:p>
          <a:p>
            <a:r>
              <a:rPr lang="en-US" sz="1100" dirty="0" smtClean="0"/>
              <a:t>G. Nguyen, X. Gong, A. DAS, and N. </a:t>
            </a:r>
            <a:r>
              <a:rPr lang="en-US" sz="1100" dirty="0" err="1" smtClean="0"/>
              <a:t>Borisov</a:t>
            </a:r>
            <a:r>
              <a:rPr lang="en-US" sz="1100" dirty="0" smtClean="0"/>
              <a:t>. Poster – PnP: Improving Web Browsing Performance over Tor Using Web Resource </a:t>
            </a:r>
            <a:r>
              <a:rPr lang="en-US" sz="1100" dirty="0" err="1" smtClean="0"/>
              <a:t>Prefetch</a:t>
            </a:r>
            <a:r>
              <a:rPr lang="en-US" sz="1100" dirty="0" smtClean="0"/>
              <a:t>-and-Push. </a:t>
            </a:r>
            <a:r>
              <a:rPr lang="en-US" sz="1100" dirty="0"/>
              <a:t>In ACM Conference on Computer and Communications Security (CCS), </a:t>
            </a:r>
            <a:r>
              <a:rPr lang="en-US" sz="1100" dirty="0" smtClean="0"/>
              <a:t>2013</a:t>
            </a:r>
          </a:p>
          <a:p>
            <a:r>
              <a:rPr lang="en-US" sz="1100" dirty="0" smtClean="0"/>
              <a:t>L. Fan and Q. Jacobson. Potential and limits of web prefetching between low-bandwidth clients and proxies</a:t>
            </a:r>
            <a:r>
              <a:rPr lang="en-US" sz="1100" dirty="0"/>
              <a:t>, In Proceedings of the 1999 ACM SIGMETRICS international conference on Measurement and modeling of computer </a:t>
            </a:r>
            <a:r>
              <a:rPr lang="en-US" sz="1100" dirty="0" smtClean="0"/>
              <a:t>systems, pages 178-187, 1999</a:t>
            </a:r>
            <a:endParaRPr lang="en-US" sz="1100" b="1" dirty="0"/>
          </a:p>
          <a:p>
            <a:endParaRPr lang="en-US" sz="1100" dirty="0" smtClean="0"/>
          </a:p>
          <a:p>
            <a:endParaRPr lang="en-US" sz="1100" dirty="0"/>
          </a:p>
          <a:p>
            <a:endParaRPr lang="en-US" sz="1100" dirty="0" smtClean="0"/>
          </a:p>
          <a:p>
            <a:endParaRPr lang="en-US" sz="1100" dirty="0"/>
          </a:p>
          <a:p>
            <a:endParaRPr lang="en-US" sz="1100" dirty="0"/>
          </a:p>
          <a:p>
            <a:endParaRPr lang="en-US" sz="1100" dirty="0"/>
          </a:p>
          <a:p>
            <a:endParaRPr lang="en-US" sz="1100" dirty="0"/>
          </a:p>
          <a:p>
            <a:endParaRPr lang="en-US" sz="1100" dirty="0"/>
          </a:p>
        </p:txBody>
      </p:sp>
    </p:spTree>
    <p:extLst>
      <p:ext uri="{BB962C8B-B14F-4D97-AF65-F5344CB8AC3E}">
        <p14:creationId xmlns:p14="http://schemas.microsoft.com/office/powerpoint/2010/main" val="67180026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0" y="0"/>
            <a:ext cx="9144000"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854412" y="2798234"/>
            <a:ext cx="3855308" cy="923330"/>
          </a:xfrm>
          <a:prstGeom prst="rect">
            <a:avLst/>
          </a:prstGeom>
          <a:noFill/>
        </p:spPr>
        <p:txBody>
          <a:bodyPr wrap="square" rtlCol="0">
            <a:spAutoFit/>
          </a:bodyPr>
          <a:lstStyle/>
          <a:p>
            <a:r>
              <a:rPr lang="en-US" sz="5400" b="1" dirty="0" smtClean="0">
                <a:solidFill>
                  <a:schemeClr val="bg1"/>
                </a:solidFill>
              </a:rPr>
              <a:t>THANK YOU</a:t>
            </a:r>
            <a:endParaRPr lang="en-US" sz="5400" b="1" dirty="0">
              <a:solidFill>
                <a:schemeClr val="bg1"/>
              </a:solidFill>
            </a:endParaRPr>
          </a:p>
        </p:txBody>
      </p:sp>
    </p:spTree>
    <p:extLst>
      <p:ext uri="{BB962C8B-B14F-4D97-AF65-F5344CB8AC3E}">
        <p14:creationId xmlns:p14="http://schemas.microsoft.com/office/powerpoint/2010/main" val="16954598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3</a:t>
            </a:fld>
            <a:endParaRPr lang="en-US" dirty="0"/>
          </a:p>
        </p:txBody>
      </p:sp>
      <p:sp>
        <p:nvSpPr>
          <p:cNvPr id="4" name="Rectangle 3"/>
          <p:cNvSpPr/>
          <p:nvPr/>
        </p:nvSpPr>
        <p:spPr>
          <a:xfrm>
            <a:off x="349416" y="1026916"/>
            <a:ext cx="8665188" cy="4905958"/>
          </a:xfrm>
          <a:prstGeom prst="rect">
            <a:avLst/>
          </a:prstGeom>
        </p:spPr>
        <p:txBody>
          <a:bodyPr wrap="square">
            <a:spAutoFit/>
          </a:bodyPr>
          <a:lstStyle/>
          <a:p>
            <a:pPr algn="just">
              <a:lnSpc>
                <a:spcPct val="120000"/>
              </a:lnSpc>
            </a:pPr>
            <a:r>
              <a:rPr lang="en-US" altLang="ko-KR" sz="2800" b="1" dirty="0" smtClean="0"/>
              <a:t>Anonymity use case</a:t>
            </a:r>
          </a:p>
          <a:p>
            <a:pPr marL="342882" indent="-342882" algn="just">
              <a:lnSpc>
                <a:spcPct val="120000"/>
              </a:lnSpc>
              <a:buFontTx/>
              <a:buChar char="-"/>
            </a:pPr>
            <a:r>
              <a:rPr lang="en-US" altLang="ko-KR" sz="2400" dirty="0" smtClean="0">
                <a:solidFill>
                  <a:schemeClr val="tx1">
                    <a:lumMod val="75000"/>
                    <a:lumOff val="25000"/>
                  </a:schemeClr>
                </a:solidFill>
              </a:rPr>
              <a:t>Normal people</a:t>
            </a:r>
          </a:p>
          <a:p>
            <a:pPr marL="800082" lvl="1" indent="-342882" algn="just">
              <a:lnSpc>
                <a:spcPct val="120000"/>
              </a:lnSpc>
              <a:buFontTx/>
              <a:buChar char="-"/>
            </a:pPr>
            <a:r>
              <a:rPr lang="en-US" altLang="ko-KR" sz="2400" dirty="0" smtClean="0">
                <a:solidFill>
                  <a:schemeClr val="tx1">
                    <a:lumMod val="75000"/>
                    <a:lumOff val="25000"/>
                  </a:schemeClr>
                </a:solidFill>
              </a:rPr>
              <a:t>Circumvent censorship</a:t>
            </a:r>
          </a:p>
          <a:p>
            <a:pPr marL="800082" lvl="1" indent="-342882" algn="just">
              <a:lnSpc>
                <a:spcPct val="120000"/>
              </a:lnSpc>
              <a:buFontTx/>
              <a:buChar char="-"/>
            </a:pPr>
            <a:r>
              <a:rPr lang="en-US" altLang="ko-KR" sz="2400" dirty="0" smtClean="0">
                <a:solidFill>
                  <a:schemeClr val="tx1">
                    <a:lumMod val="75000"/>
                    <a:lumOff val="25000"/>
                  </a:schemeClr>
                </a:solidFill>
              </a:rPr>
              <a:t>Skirt surveillance</a:t>
            </a:r>
          </a:p>
          <a:p>
            <a:pPr marL="800082" lvl="1" indent="-342882" algn="just">
              <a:lnSpc>
                <a:spcPct val="120000"/>
              </a:lnSpc>
              <a:buFontTx/>
              <a:buChar char="-"/>
            </a:pPr>
            <a:r>
              <a:rPr lang="en-US" altLang="ko-KR" sz="2400" dirty="0" smtClean="0">
                <a:solidFill>
                  <a:schemeClr val="tx1">
                    <a:lumMod val="75000"/>
                    <a:lumOff val="25000"/>
                  </a:schemeClr>
                </a:solidFill>
              </a:rPr>
              <a:t>Protect privacy from identity theft (ISP, websites </a:t>
            </a:r>
            <a:r>
              <a:rPr lang="is-IS" altLang="ko-KR" sz="2400" dirty="0" smtClean="0">
                <a:solidFill>
                  <a:schemeClr val="tx1">
                    <a:lumMod val="75000"/>
                    <a:lumOff val="25000"/>
                  </a:schemeClr>
                </a:solidFill>
              </a:rPr>
              <a:t>…)</a:t>
            </a:r>
          </a:p>
          <a:p>
            <a:pPr marL="342882" indent="-342882" algn="just">
              <a:lnSpc>
                <a:spcPct val="120000"/>
              </a:lnSpc>
              <a:buFontTx/>
              <a:buChar char="-"/>
            </a:pPr>
            <a:r>
              <a:rPr lang="is-IS" altLang="ko-KR" sz="2400" dirty="0" smtClean="0">
                <a:solidFill>
                  <a:schemeClr val="tx1">
                    <a:lumMod val="75000"/>
                    <a:lumOff val="25000"/>
                  </a:schemeClr>
                </a:solidFill>
              </a:rPr>
              <a:t>Citizen journalists (in repressive nations)</a:t>
            </a:r>
          </a:p>
          <a:p>
            <a:pPr marL="342882" indent="-342882" algn="just">
              <a:lnSpc>
                <a:spcPct val="120000"/>
              </a:lnSpc>
              <a:buFontTx/>
              <a:buChar char="-"/>
            </a:pPr>
            <a:r>
              <a:rPr lang="en-US" altLang="ko-KR" sz="2400" dirty="0" smtClean="0">
                <a:solidFill>
                  <a:schemeClr val="tx1">
                    <a:lumMod val="75000"/>
                    <a:lumOff val="25000"/>
                  </a:schemeClr>
                </a:solidFill>
              </a:rPr>
              <a:t>Activist and whistleblowers</a:t>
            </a:r>
          </a:p>
          <a:p>
            <a:pPr marL="342882" indent="-342882" algn="just">
              <a:lnSpc>
                <a:spcPct val="120000"/>
              </a:lnSpc>
              <a:buFontTx/>
              <a:buChar char="-"/>
            </a:pPr>
            <a:r>
              <a:rPr lang="en-US" altLang="ko-KR" sz="2400" dirty="0" smtClean="0">
                <a:solidFill>
                  <a:schemeClr val="tx1">
                    <a:lumMod val="75000"/>
                    <a:lumOff val="25000"/>
                  </a:schemeClr>
                </a:solidFill>
              </a:rPr>
              <a:t>Military</a:t>
            </a:r>
          </a:p>
          <a:p>
            <a:pPr marL="800082" lvl="1" indent="-342882" algn="just">
              <a:lnSpc>
                <a:spcPct val="120000"/>
              </a:lnSpc>
              <a:buFontTx/>
              <a:buChar char="-"/>
            </a:pPr>
            <a:r>
              <a:rPr lang="en-US" altLang="ko-KR" sz="2400" dirty="0" smtClean="0">
                <a:solidFill>
                  <a:schemeClr val="tx1">
                    <a:lumMod val="75000"/>
                    <a:lumOff val="25000"/>
                  </a:schemeClr>
                </a:solidFill>
              </a:rPr>
              <a:t>Intelligence gathering</a:t>
            </a:r>
          </a:p>
          <a:p>
            <a:pPr marL="800082" lvl="1" indent="-342882" algn="just">
              <a:lnSpc>
                <a:spcPct val="120000"/>
              </a:lnSpc>
              <a:buFontTx/>
              <a:buChar char="-"/>
            </a:pPr>
            <a:r>
              <a:rPr lang="en-US" altLang="ko-KR" sz="2400" dirty="0" smtClean="0">
                <a:solidFill>
                  <a:schemeClr val="tx1">
                    <a:lumMod val="75000"/>
                    <a:lumOff val="25000"/>
                  </a:schemeClr>
                </a:solidFill>
              </a:rPr>
              <a:t>(geographically) Hidden services</a:t>
            </a: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3940651" y="5927149"/>
            <a:ext cx="5073953" cy="369332"/>
          </a:xfrm>
          <a:prstGeom prst="rect">
            <a:avLst/>
          </a:prstGeom>
        </p:spPr>
        <p:txBody>
          <a:bodyPr wrap="none">
            <a:spAutoFit/>
          </a:bodyPr>
          <a:lstStyle/>
          <a:p>
            <a:r>
              <a:rPr lang="en-US" i="1" smtClean="0">
                <a:solidFill>
                  <a:schemeClr val="tx1">
                    <a:lumMod val="65000"/>
                    <a:lumOff val="35000"/>
                  </a:schemeClr>
                </a:solidFill>
              </a:rPr>
              <a:t>https</a:t>
            </a:r>
            <a:r>
              <a:rPr lang="en-US" i="1">
                <a:solidFill>
                  <a:schemeClr val="tx1">
                    <a:lumMod val="65000"/>
                    <a:lumOff val="35000"/>
                  </a:schemeClr>
                </a:solidFill>
              </a:rPr>
              <a:t>://</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torusers.html.en</a:t>
            </a:r>
            <a:endParaRPr lang="en-US" i="1" dirty="0">
              <a:solidFill>
                <a:schemeClr val="tx1">
                  <a:lumMod val="65000"/>
                  <a:lumOff val="35000"/>
                </a:schemeClr>
              </a:solidFill>
            </a:endParaRPr>
          </a:p>
        </p:txBody>
      </p:sp>
    </p:spTree>
    <p:extLst>
      <p:ext uri="{BB962C8B-B14F-4D97-AF65-F5344CB8AC3E}">
        <p14:creationId xmlns:p14="http://schemas.microsoft.com/office/powerpoint/2010/main" val="8942094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4</a:t>
            </a:fld>
            <a:endParaRPr lang="en-US" dirty="0"/>
          </a:p>
        </p:txBody>
      </p:sp>
      <p:sp>
        <p:nvSpPr>
          <p:cNvPr id="4" name="Rectangle 3"/>
          <p:cNvSpPr/>
          <p:nvPr/>
        </p:nvSpPr>
        <p:spPr>
          <a:xfrm>
            <a:off x="349416" y="1026916"/>
            <a:ext cx="8665188" cy="830997"/>
          </a:xfrm>
          <a:prstGeom prst="rect">
            <a:avLst/>
          </a:prstGeom>
        </p:spPr>
        <p:txBody>
          <a:bodyPr wrap="square">
            <a:spAutoFit/>
          </a:bodyPr>
          <a:lstStyle/>
          <a:p>
            <a:pPr algn="just"/>
            <a:r>
              <a:rPr lang="en-US" altLang="ko-KR" sz="2800" b="1" dirty="0" smtClean="0"/>
              <a:t>How Tor works</a:t>
            </a:r>
            <a:endParaRPr lang="en-US" altLang="ko-KR" sz="2400" dirty="0" smtClean="0">
              <a:solidFill>
                <a:schemeClr val="tx1">
                  <a:lumMod val="75000"/>
                  <a:lumOff val="25000"/>
                </a:schemeClr>
              </a:solidFill>
            </a:endParaRPr>
          </a:p>
          <a:p>
            <a:pPr marL="342882"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1187623" y="3079067"/>
            <a:ext cx="2485787" cy="1569660"/>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1.</a:t>
            </a:r>
            <a:r>
              <a:rPr lang="en-US" sz="2400" dirty="0" smtClean="0">
                <a:solidFill>
                  <a:srgbClr val="000000"/>
                </a:solidFill>
                <a:latin typeface="Calibri" charset="0"/>
                <a:ea typeface="Calibri" charset="0"/>
                <a:cs typeface="Calibri" charset="0"/>
              </a:rPr>
              <a:t> Alice's </a:t>
            </a:r>
            <a:r>
              <a:rPr lang="en-US" sz="2400" dirty="0">
                <a:solidFill>
                  <a:srgbClr val="000000"/>
                </a:solidFill>
                <a:latin typeface="Calibri" charset="0"/>
                <a:ea typeface="Calibri" charset="0"/>
                <a:cs typeface="Calibri" charset="0"/>
              </a:rPr>
              <a:t>Tor client obtains a list of Tor nodes from a directory server.</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089375" y="3063151"/>
            <a:ext cx="0" cy="1644307"/>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a:solidFill>
                  <a:srgbClr val="000000"/>
                </a:solidFill>
                <a:latin typeface="Calibri" charset="0"/>
                <a:ea typeface="Calibri" charset="0"/>
                <a:cs typeface="Calibri" charset="0"/>
              </a:rPr>
              <a:t>Alice</a:t>
            </a:r>
            <a:endParaRPr lang="en-US" sz="2000" b="1"/>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6794499" y="1592006"/>
            <a:ext cx="482899" cy="9457"/>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sp>
        <p:nvSpPr>
          <p:cNvPr id="51" name="Rectangle 50"/>
          <p:cNvSpPr/>
          <p:nvPr/>
        </p:nvSpPr>
        <p:spPr>
          <a:xfrm>
            <a:off x="7895972" y="4821143"/>
            <a:ext cx="604653"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Bob</a:t>
            </a:r>
            <a:endParaRPr lang="en-US" sz="2000" b="1" dirty="0"/>
          </a:p>
        </p:txBody>
      </p:sp>
      <p:sp>
        <p:nvSpPr>
          <p:cNvPr id="52" name="Rectangle 51"/>
          <p:cNvSpPr/>
          <p:nvPr/>
        </p:nvSpPr>
        <p:spPr>
          <a:xfrm>
            <a:off x="7749285" y="3285805"/>
            <a:ext cx="93166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Charlie</a:t>
            </a:r>
            <a:endParaRPr lang="en-US" sz="2000" b="1"/>
          </a:p>
        </p:txBody>
      </p:sp>
    </p:spTree>
    <p:extLst>
      <p:ext uri="{BB962C8B-B14F-4D97-AF65-F5344CB8AC3E}">
        <p14:creationId xmlns:p14="http://schemas.microsoft.com/office/powerpoint/2010/main" val="292616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5</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a:t>How Tor works</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601297" y="3129059"/>
            <a:ext cx="2986951" cy="1200329"/>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2</a:t>
            </a:r>
            <a:r>
              <a:rPr lang="en-US" sz="2400" b="1" dirty="0">
                <a:solidFill>
                  <a:srgbClr val="000000"/>
                </a:solidFill>
                <a:latin typeface="Calibri" charset="0"/>
                <a:ea typeface="Calibri" charset="0"/>
                <a:cs typeface="Calibri" charset="0"/>
              </a:rPr>
              <a:t>.</a:t>
            </a:r>
            <a:r>
              <a:rPr lang="en-US" sz="2400" dirty="0">
                <a:solidFill>
                  <a:srgbClr val="000000"/>
                </a:solidFill>
                <a:latin typeface="Calibri" charset="0"/>
                <a:ea typeface="Calibri" charset="0"/>
                <a:cs typeface="Calibri" charset="0"/>
              </a:rPr>
              <a:t> Alice's Tor client picks a random path to destination server.</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555531" y="2564526"/>
            <a:ext cx="2081048" cy="105177"/>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cxnSp>
        <p:nvCxnSpPr>
          <p:cNvPr id="39" name="Straight Arrow Connector 38"/>
          <p:cNvCxnSpPr/>
          <p:nvPr/>
        </p:nvCxnSpPr>
        <p:spPr>
          <a:xfrm>
            <a:off x="5555375" y="4048509"/>
            <a:ext cx="647037" cy="658949"/>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347597" y="2945127"/>
            <a:ext cx="647036" cy="57132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852746" y="4767677"/>
            <a:ext cx="1011696" cy="154192"/>
          </a:xfrm>
          <a:prstGeom prst="straightConnector1">
            <a:avLst/>
          </a:prstGeom>
          <a:ln w="28575">
            <a:solidFill>
              <a:srgbClr val="7A0019"/>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7895972" y="4821143"/>
            <a:ext cx="604653"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Bob</a:t>
            </a:r>
            <a:endParaRPr lang="en-US" sz="2000" b="1" dirty="0"/>
          </a:p>
        </p:txBody>
      </p:sp>
      <p:sp>
        <p:nvSpPr>
          <p:cNvPr id="47" name="Rectangle 46"/>
          <p:cNvSpPr/>
          <p:nvPr/>
        </p:nvSpPr>
        <p:spPr>
          <a:xfrm>
            <a:off x="7749285" y="3285805"/>
            <a:ext cx="93166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Charlie</a:t>
            </a:r>
            <a:endParaRPr lang="en-US" sz="2000" b="1"/>
          </a:p>
        </p:txBody>
      </p:sp>
      <p:cxnSp>
        <p:nvCxnSpPr>
          <p:cNvPr id="77" name="Straight Arrow Connector 76"/>
          <p:cNvCxnSpPr/>
          <p:nvPr/>
        </p:nvCxnSpPr>
        <p:spPr>
          <a:xfrm flipH="1">
            <a:off x="6794500" y="1601463"/>
            <a:ext cx="482897" cy="0"/>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2486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dissolve">
                                      <p:cBhvr>
                                        <p:cTn id="11" dur="500"/>
                                        <p:tgtEl>
                                          <p:spTgt spid="44"/>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dissolve">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Arrow Connector 35"/>
          <p:cNvCxnSpPr/>
          <p:nvPr/>
        </p:nvCxnSpPr>
        <p:spPr>
          <a:xfrm>
            <a:off x="1488489" y="2806263"/>
            <a:ext cx="2200642" cy="2194988"/>
          </a:xfrm>
          <a:prstGeom prst="curvedConnector3">
            <a:avLst>
              <a:gd name="adj1" fmla="val 50000"/>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6</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a:t>How Tor works</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336524" y="3068594"/>
            <a:ext cx="3155998" cy="1569660"/>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3.</a:t>
            </a:r>
            <a:r>
              <a:rPr lang="en-US" sz="2400" dirty="0" smtClean="0">
                <a:solidFill>
                  <a:srgbClr val="000000"/>
                </a:solidFill>
                <a:latin typeface="Calibri" charset="0"/>
                <a:ea typeface="Calibri" charset="0"/>
                <a:cs typeface="Calibri" charset="0"/>
              </a:rPr>
              <a:t> If </a:t>
            </a:r>
            <a:r>
              <a:rPr lang="en-US" sz="2400" dirty="0">
                <a:solidFill>
                  <a:srgbClr val="000000"/>
                </a:solidFill>
                <a:latin typeface="Calibri" charset="0"/>
                <a:ea typeface="Calibri" charset="0"/>
                <a:cs typeface="Calibri" charset="0"/>
              </a:rPr>
              <a:t>at a later time, the user visits another site, Alice's Tor client selects a second random path.</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cxnSp>
        <p:nvCxnSpPr>
          <p:cNvPr id="39" name="Straight Arrow Connector 38"/>
          <p:cNvCxnSpPr/>
          <p:nvPr/>
        </p:nvCxnSpPr>
        <p:spPr>
          <a:xfrm>
            <a:off x="5607081" y="3808904"/>
            <a:ext cx="563800" cy="0"/>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V="1">
            <a:off x="4390746" y="4048509"/>
            <a:ext cx="469347" cy="68763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846389" y="3274885"/>
            <a:ext cx="936337" cy="459192"/>
          </a:xfrm>
          <a:prstGeom prst="straightConnector1">
            <a:avLst/>
          </a:prstGeom>
          <a:ln w="28575">
            <a:solidFill>
              <a:srgbClr val="7A0019"/>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7895972" y="4821143"/>
            <a:ext cx="604653"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Bob</a:t>
            </a:r>
            <a:endParaRPr lang="en-US" sz="2000" b="1"/>
          </a:p>
        </p:txBody>
      </p:sp>
      <p:sp>
        <p:nvSpPr>
          <p:cNvPr id="47" name="Rectangle 46"/>
          <p:cNvSpPr/>
          <p:nvPr/>
        </p:nvSpPr>
        <p:spPr>
          <a:xfrm>
            <a:off x="7749285" y="3285805"/>
            <a:ext cx="931665"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Charlie</a:t>
            </a:r>
            <a:endParaRPr lang="en-US" sz="2000" b="1" dirty="0"/>
          </a:p>
        </p:txBody>
      </p:sp>
      <p:cxnSp>
        <p:nvCxnSpPr>
          <p:cNvPr id="48" name="Straight Arrow Connector 47"/>
          <p:cNvCxnSpPr/>
          <p:nvPr/>
        </p:nvCxnSpPr>
        <p:spPr>
          <a:xfrm flipH="1">
            <a:off x="6794500" y="1601463"/>
            <a:ext cx="482897" cy="0"/>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0287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dissolve">
                                      <p:cBhvr>
                                        <p:cTn id="11" dur="500"/>
                                        <p:tgtEl>
                                          <p:spTgt spid="44"/>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dissolve">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7</a:t>
            </a:fld>
            <a:endParaRPr lang="en-US" dirty="0"/>
          </a:p>
        </p:txBody>
      </p:sp>
      <p:sp>
        <p:nvSpPr>
          <p:cNvPr id="4" name="Rectangle 3"/>
          <p:cNvSpPr/>
          <p:nvPr/>
        </p:nvSpPr>
        <p:spPr>
          <a:xfrm>
            <a:off x="349416" y="1026916"/>
            <a:ext cx="8665188" cy="2369880"/>
          </a:xfrm>
          <a:prstGeom prst="rect">
            <a:avLst/>
          </a:prstGeom>
        </p:spPr>
        <p:txBody>
          <a:bodyPr wrap="square">
            <a:spAutoFit/>
          </a:bodyPr>
          <a:lstStyle/>
          <a:p>
            <a:pPr algn="just"/>
            <a:r>
              <a:rPr lang="en-US" altLang="ko-KR" sz="2800" b="1" dirty="0" smtClean="0"/>
              <a:t>What is website fingerprinting?</a:t>
            </a:r>
          </a:p>
          <a:p>
            <a:pPr marL="457200" indent="-457200" algn="just">
              <a:buFont typeface="Arial" charset="0"/>
              <a:buChar char="•"/>
            </a:pPr>
            <a:r>
              <a:rPr lang="en-US" altLang="ko-KR" sz="2400" dirty="0" smtClean="0">
                <a:solidFill>
                  <a:schemeClr val="tx1">
                    <a:lumMod val="75000"/>
                    <a:lumOff val="25000"/>
                  </a:schemeClr>
                </a:solidFill>
              </a:rPr>
              <a:t>Even when the payload is encrypted and anonymized, certain features cannot be hidden such as</a:t>
            </a:r>
          </a:p>
          <a:p>
            <a:pPr marL="914400" lvl="1" indent="-457200" algn="just">
              <a:buFont typeface="Arial" charset="0"/>
              <a:buChar char="•"/>
            </a:pPr>
            <a:r>
              <a:rPr lang="en-US" altLang="ko-KR" sz="2400" dirty="0" smtClean="0">
                <a:solidFill>
                  <a:schemeClr val="tx1">
                    <a:lumMod val="75000"/>
                    <a:lumOff val="25000"/>
                  </a:schemeClr>
                </a:solidFill>
              </a:rPr>
              <a:t>Source and destination of the packets</a:t>
            </a:r>
          </a:p>
          <a:p>
            <a:pPr marL="914400" lvl="1" indent="-457200" algn="just">
              <a:buFont typeface="Arial" charset="0"/>
              <a:buChar char="•"/>
            </a:pPr>
            <a:r>
              <a:rPr lang="en-US" altLang="ko-KR" sz="2400" dirty="0" smtClean="0">
                <a:solidFill>
                  <a:schemeClr val="tx1">
                    <a:lumMod val="75000"/>
                    <a:lumOff val="25000"/>
                  </a:schemeClr>
                </a:solidFill>
              </a:rPr>
              <a:t>Number of packets, timing and size</a:t>
            </a:r>
          </a:p>
          <a:p>
            <a:pPr marL="457200" indent="-457200" algn="just">
              <a:buFont typeface="Arial" charset="0"/>
              <a:buChar char="•"/>
            </a:pPr>
            <a:r>
              <a:rPr lang="en-US" altLang="ko-KR" sz="2400" dirty="0" smtClean="0">
                <a:solidFill>
                  <a:schemeClr val="tx1">
                    <a:lumMod val="75000"/>
                    <a:lumOff val="25000"/>
                  </a:schemeClr>
                </a:solidFill>
              </a:rPr>
              <a:t>These features form a unique “fingerprint” of a website.</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Website Fingerprinting</a:t>
            </a:r>
            <a:endParaRPr lang="en-US" b="1" dirty="0"/>
          </a:p>
        </p:txBody>
      </p:sp>
      <p:pic>
        <p:nvPicPr>
          <p:cNvPr id="5" name="Picture 4"/>
          <p:cNvPicPr>
            <a:picLocks noChangeAspect="1"/>
          </p:cNvPicPr>
          <p:nvPr/>
        </p:nvPicPr>
        <p:blipFill rotWithShape="1">
          <a:blip r:embed="rId3"/>
          <a:srcRect l="7311" t="19722" r="66891" b="27174"/>
          <a:stretch/>
        </p:blipFill>
        <p:spPr>
          <a:xfrm>
            <a:off x="1895173" y="3623174"/>
            <a:ext cx="756212" cy="972273"/>
          </a:xfrm>
          <a:prstGeom prst="rect">
            <a:avLst/>
          </a:prstGeom>
        </p:spPr>
      </p:pic>
      <p:pic>
        <p:nvPicPr>
          <p:cNvPr id="7" name="Picture 6"/>
          <p:cNvPicPr>
            <a:picLocks noChangeAspect="1"/>
          </p:cNvPicPr>
          <p:nvPr/>
        </p:nvPicPr>
        <p:blipFill rotWithShape="1">
          <a:blip r:embed="rId3"/>
          <a:srcRect l="37532" t="20509" r="36670" b="26387"/>
          <a:stretch/>
        </p:blipFill>
        <p:spPr>
          <a:xfrm>
            <a:off x="3955176" y="3623174"/>
            <a:ext cx="756212" cy="972273"/>
          </a:xfrm>
          <a:prstGeom prst="rect">
            <a:avLst/>
          </a:prstGeom>
        </p:spPr>
      </p:pic>
      <p:pic>
        <p:nvPicPr>
          <p:cNvPr id="8" name="Picture 7"/>
          <p:cNvPicPr>
            <a:picLocks noChangeAspect="1"/>
          </p:cNvPicPr>
          <p:nvPr/>
        </p:nvPicPr>
        <p:blipFill rotWithShape="1">
          <a:blip r:embed="rId3"/>
          <a:srcRect l="67998" t="20116" r="6204" b="26780"/>
          <a:stretch/>
        </p:blipFill>
        <p:spPr>
          <a:xfrm>
            <a:off x="6015179" y="3623173"/>
            <a:ext cx="756212" cy="972273"/>
          </a:xfrm>
          <a:prstGeom prst="rect">
            <a:avLst/>
          </a:prstGeom>
        </p:spPr>
      </p:pic>
      <p:sp>
        <p:nvSpPr>
          <p:cNvPr id="2" name="Rectangle 1"/>
          <p:cNvSpPr/>
          <p:nvPr/>
        </p:nvSpPr>
        <p:spPr>
          <a:xfrm>
            <a:off x="1509761" y="5789302"/>
            <a:ext cx="1538178" cy="400110"/>
          </a:xfrm>
          <a:prstGeom prst="rect">
            <a:avLst/>
          </a:prstGeom>
        </p:spPr>
        <p:txBody>
          <a:bodyPr wrap="none">
            <a:spAutoFit/>
          </a:bodyPr>
          <a:lstStyle/>
          <a:p>
            <a:r>
              <a:rPr lang="en-US" altLang="ko-KR" sz="2000" i="1" smtClean="0">
                <a:solidFill>
                  <a:schemeClr val="tx1">
                    <a:lumMod val="75000"/>
                    <a:lumOff val="25000"/>
                  </a:schemeClr>
                </a:solidFill>
              </a:rPr>
              <a:t>Amazon.com</a:t>
            </a:r>
            <a:endParaRPr lang="en-US" sz="2000" i="1" dirty="0"/>
          </a:p>
        </p:txBody>
      </p:sp>
      <p:sp>
        <p:nvSpPr>
          <p:cNvPr id="10" name="Rectangle 9"/>
          <p:cNvSpPr/>
          <p:nvPr/>
        </p:nvSpPr>
        <p:spPr>
          <a:xfrm>
            <a:off x="3607380" y="5789302"/>
            <a:ext cx="1555041" cy="400110"/>
          </a:xfrm>
          <a:prstGeom prst="rect">
            <a:avLst/>
          </a:prstGeom>
        </p:spPr>
        <p:txBody>
          <a:bodyPr wrap="none">
            <a:spAutoFit/>
          </a:bodyPr>
          <a:lstStyle/>
          <a:p>
            <a:r>
              <a:rPr lang="en-US" altLang="ko-KR" sz="2000" i="1" dirty="0" err="1" smtClean="0">
                <a:solidFill>
                  <a:schemeClr val="tx1">
                    <a:lumMod val="75000"/>
                    <a:lumOff val="25000"/>
                  </a:schemeClr>
                </a:solidFill>
              </a:rPr>
              <a:t>Youtube.com</a:t>
            </a:r>
            <a:endParaRPr lang="en-US" sz="2000" i="1" dirty="0"/>
          </a:p>
        </p:txBody>
      </p:sp>
      <p:sp>
        <p:nvSpPr>
          <p:cNvPr id="11" name="Rectangle 10"/>
          <p:cNvSpPr/>
          <p:nvPr/>
        </p:nvSpPr>
        <p:spPr>
          <a:xfrm>
            <a:off x="5548695" y="5789302"/>
            <a:ext cx="1689180" cy="400110"/>
          </a:xfrm>
          <a:prstGeom prst="rect">
            <a:avLst/>
          </a:prstGeom>
        </p:spPr>
        <p:txBody>
          <a:bodyPr wrap="none">
            <a:spAutoFit/>
          </a:bodyPr>
          <a:lstStyle/>
          <a:p>
            <a:r>
              <a:rPr lang="en-US" altLang="ko-KR" sz="2000" i="1" dirty="0" err="1" smtClean="0">
                <a:solidFill>
                  <a:schemeClr val="tx1">
                    <a:lumMod val="75000"/>
                    <a:lumOff val="25000"/>
                  </a:schemeClr>
                </a:solidFill>
              </a:rPr>
              <a:t>Facebook.com</a:t>
            </a:r>
            <a:endParaRPr lang="en-US" sz="2000" i="1" dirty="0"/>
          </a:p>
        </p:txBody>
      </p:sp>
      <p:sp>
        <p:nvSpPr>
          <p:cNvPr id="12" name="Oval 11"/>
          <p:cNvSpPr/>
          <p:nvPr/>
        </p:nvSpPr>
        <p:spPr>
          <a:xfrm>
            <a:off x="2213644" y="4692871"/>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274167" y="4692871"/>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334170" y="4692869"/>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4274167"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2213644"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6329534"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a:stCxn id="12" idx="5"/>
            <a:endCxn id="15" idx="1"/>
          </p:cNvCxnSpPr>
          <p:nvPr/>
        </p:nvCxnSpPr>
        <p:spPr>
          <a:xfrm>
            <a:off x="2314559" y="4802940"/>
            <a:ext cx="1976922" cy="940770"/>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13" idx="3"/>
            <a:endCxn id="16" idx="7"/>
          </p:cNvCxnSpPr>
          <p:nvPr/>
        </p:nvCxnSpPr>
        <p:spPr>
          <a:xfrm flipH="1">
            <a:off x="2314559" y="4802940"/>
            <a:ext cx="1976922" cy="940770"/>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7" idx="0"/>
            <a:endCxn id="14" idx="4"/>
          </p:cNvCxnSpPr>
          <p:nvPr/>
        </p:nvCxnSpPr>
        <p:spPr>
          <a:xfrm flipV="1">
            <a:off x="6388649" y="4821823"/>
            <a:ext cx="4636" cy="903002"/>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6447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 calcmode="lin" valueType="num">
                                      <p:cBhvr>
                                        <p:cTn id="15" dur="500" fill="hold"/>
                                        <p:tgtEl>
                                          <p:spTgt spid="7"/>
                                        </p:tgtEl>
                                        <p:attrNameLst>
                                          <p:attrName>style.rotation</p:attrName>
                                        </p:attrNameLst>
                                      </p:cBhvr>
                                      <p:tavLst>
                                        <p:tav tm="0">
                                          <p:val>
                                            <p:fltVal val="360"/>
                                          </p:val>
                                        </p:tav>
                                        <p:tav tm="100000">
                                          <p:val>
                                            <p:fltVal val="0"/>
                                          </p:val>
                                        </p:tav>
                                      </p:tavLst>
                                    </p:anim>
                                    <p:animEffect transition="in" filter="fade">
                                      <p:cBhvr>
                                        <p:cTn id="16" dur="500"/>
                                        <p:tgtEl>
                                          <p:spTgt spid="7"/>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 calcmode="lin" valueType="num">
                                      <p:cBhvr>
                                        <p:cTn id="21" dur="500" fill="hold"/>
                                        <p:tgtEl>
                                          <p:spTgt spid="5"/>
                                        </p:tgtEl>
                                        <p:attrNameLst>
                                          <p:attrName>style.rotation</p:attrName>
                                        </p:attrNameLst>
                                      </p:cBhvr>
                                      <p:tavLst>
                                        <p:tav tm="0">
                                          <p:val>
                                            <p:fltVal val="360"/>
                                          </p:val>
                                        </p:tav>
                                        <p:tav tm="100000">
                                          <p:val>
                                            <p:fltVal val="0"/>
                                          </p:val>
                                        </p:tav>
                                      </p:tavLst>
                                    </p:anim>
                                    <p:animEffect transition="in" filter="fade">
                                      <p:cBhvr>
                                        <p:cTn id="22" dur="500"/>
                                        <p:tgtEl>
                                          <p:spTgt spid="5"/>
                                        </p:tgtEl>
                                      </p:cBhvr>
                                    </p:animEffect>
                                  </p:childTnLst>
                                </p:cTn>
                              </p:par>
                            </p:childTnLst>
                          </p:cTn>
                        </p:par>
                        <p:par>
                          <p:cTn id="23" fill="hold">
                            <p:stCondLst>
                              <p:cond delay="500"/>
                            </p:stCondLst>
                            <p:childTnLst>
                              <p:par>
                                <p:cTn id="24" presetID="1" presetClass="entr" presetSubtype="0"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2"/>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10"/>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wipe(down)">
                                      <p:cBhvr>
                                        <p:cTn id="46" dur="500"/>
                                        <p:tgtEl>
                                          <p:spTgt spid="22"/>
                                        </p:tgtEl>
                                      </p:cBhvr>
                                    </p:animEffect>
                                  </p:childTnLst>
                                </p:cTn>
                              </p:par>
                            </p:childTnLst>
                          </p:cTn>
                        </p:par>
                        <p:par>
                          <p:cTn id="47" fill="hold">
                            <p:stCondLst>
                              <p:cond delay="500"/>
                            </p:stCondLst>
                            <p:childTnLst>
                              <p:par>
                                <p:cTn id="48" presetID="22" presetClass="entr" presetSubtype="4"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down)">
                                      <p:cBhvr>
                                        <p:cTn id="50" dur="500"/>
                                        <p:tgtEl>
                                          <p:spTgt spid="19"/>
                                        </p:tgtEl>
                                      </p:cBhvr>
                                    </p:animEffect>
                                  </p:childTnLst>
                                </p:cTn>
                              </p:par>
                            </p:childTnLst>
                          </p:cTn>
                        </p:par>
                        <p:par>
                          <p:cTn id="51" fill="hold">
                            <p:stCondLst>
                              <p:cond delay="1000"/>
                            </p:stCondLst>
                            <p:childTnLst>
                              <p:par>
                                <p:cTn id="52" presetID="22" presetClass="entr" presetSubtype="4" fill="hold" nodeType="after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wipe(down)">
                                      <p:cBhvr>
                                        <p:cTn id="5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1" grpId="0"/>
      <p:bldP spid="12" grpId="0" animBg="1"/>
      <p:bldP spid="13" grpId="0" animBg="1"/>
      <p:bldP spid="14" grpId="0" animBg="1"/>
      <p:bldP spid="15" grpId="0" animBg="1"/>
      <p:bldP spid="16" grpId="0" animBg="1"/>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8</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smtClean="0"/>
              <a:t>Attack Model</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Website Fingerprinting</a:t>
            </a:r>
            <a:endParaRPr lang="en-US" b="1" dirty="0"/>
          </a:p>
        </p:txBody>
      </p:sp>
      <p:pic>
        <p:nvPicPr>
          <p:cNvPr id="8" name="Picture 7"/>
          <p:cNvPicPr>
            <a:picLocks noChangeAspect="1"/>
          </p:cNvPicPr>
          <p:nvPr/>
        </p:nvPicPr>
        <p:blipFill>
          <a:blip r:embed="rId3"/>
          <a:stretch>
            <a:fillRect/>
          </a:stretch>
        </p:blipFill>
        <p:spPr>
          <a:xfrm>
            <a:off x="3081007" y="238438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sp>
        <p:nvSpPr>
          <p:cNvPr id="30" name="Cross 29"/>
          <p:cNvSpPr/>
          <p:nvPr/>
        </p:nvSpPr>
        <p:spPr>
          <a:xfrm>
            <a:off x="3289849"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555531" y="2564526"/>
            <a:ext cx="1374428" cy="69464"/>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pic>
        <p:nvPicPr>
          <p:cNvPr id="7" name="Picture 6"/>
          <p:cNvPicPr>
            <a:picLocks noChangeAspect="1"/>
          </p:cNvPicPr>
          <p:nvPr/>
        </p:nvPicPr>
        <p:blipFill>
          <a:blip r:embed="rId4"/>
          <a:stretch>
            <a:fillRect/>
          </a:stretch>
        </p:blipFill>
        <p:spPr>
          <a:xfrm>
            <a:off x="1667276" y="4304380"/>
            <a:ext cx="975795" cy="975795"/>
          </a:xfrm>
          <a:prstGeom prst="rect">
            <a:avLst/>
          </a:prstGeom>
        </p:spPr>
      </p:pic>
      <p:cxnSp>
        <p:nvCxnSpPr>
          <p:cNvPr id="48" name="Straight Arrow Connector 47"/>
          <p:cNvCxnSpPr>
            <a:endCxn id="7" idx="0"/>
          </p:cNvCxnSpPr>
          <p:nvPr/>
        </p:nvCxnSpPr>
        <p:spPr>
          <a:xfrm>
            <a:off x="2155173" y="2596746"/>
            <a:ext cx="1" cy="1707634"/>
          </a:xfrm>
          <a:prstGeom prst="straightConnector1">
            <a:avLst/>
          </a:prstGeom>
          <a:ln w="28575">
            <a:solidFill>
              <a:srgbClr val="FF0000"/>
            </a:solidFill>
            <a:headEnd type="oval" w="lg" len="lg"/>
            <a:tailEnd type="none" w="lg" len="med"/>
          </a:ln>
        </p:spPr>
        <p:style>
          <a:lnRef idx="1">
            <a:schemeClr val="accent1"/>
          </a:lnRef>
          <a:fillRef idx="0">
            <a:schemeClr val="accent1"/>
          </a:fillRef>
          <a:effectRef idx="0">
            <a:schemeClr val="accent1"/>
          </a:effectRef>
          <a:fontRef idx="minor">
            <a:schemeClr val="tx1"/>
          </a:fontRef>
        </p:style>
      </p:cxnSp>
      <p:sp>
        <p:nvSpPr>
          <p:cNvPr id="50" name="Rectangle 49"/>
          <p:cNvSpPr/>
          <p:nvPr/>
        </p:nvSpPr>
        <p:spPr>
          <a:xfrm>
            <a:off x="1590989" y="5927149"/>
            <a:ext cx="7690119" cy="369332"/>
          </a:xfrm>
          <a:prstGeom prst="rect">
            <a:avLst/>
          </a:prstGeom>
        </p:spPr>
        <p:txBody>
          <a:bodyPr wrap="none">
            <a:spAutoFit/>
          </a:bodyPr>
          <a:lstStyle/>
          <a:p>
            <a:r>
              <a:rPr lang="en-US" i="1" dirty="0" smtClean="0">
                <a:solidFill>
                  <a:schemeClr val="tx1">
                    <a:lumMod val="65000"/>
                    <a:lumOff val="35000"/>
                  </a:schemeClr>
                </a:solidFill>
              </a:rPr>
              <a:t>Juarez</a:t>
            </a:r>
            <a:r>
              <a:rPr lang="en-US" i="1" dirty="0">
                <a:solidFill>
                  <a:schemeClr val="tx1">
                    <a:lumMod val="65000"/>
                    <a:lumOff val="35000"/>
                  </a:schemeClr>
                </a:solidFill>
              </a:rPr>
              <a:t>, M. et al.: A Critical Evaluation of Website Fingerprinting Attacks. </a:t>
            </a:r>
            <a:r>
              <a:rPr lang="en-US" i="1" dirty="0" smtClean="0">
                <a:solidFill>
                  <a:schemeClr val="tx1">
                    <a:lumMod val="65000"/>
                    <a:lumOff val="35000"/>
                  </a:schemeClr>
                </a:solidFill>
              </a:rPr>
              <a:t>(</a:t>
            </a:r>
            <a:r>
              <a:rPr lang="en-US" i="1" dirty="0">
                <a:solidFill>
                  <a:schemeClr val="tx1">
                    <a:lumMod val="65000"/>
                    <a:lumOff val="35000"/>
                  </a:schemeClr>
                </a:solidFill>
              </a:rPr>
              <a:t>2014).</a:t>
            </a:r>
          </a:p>
        </p:txBody>
      </p:sp>
      <p:sp>
        <p:nvSpPr>
          <p:cNvPr id="51" name="Rectangle 50"/>
          <p:cNvSpPr/>
          <p:nvPr/>
        </p:nvSpPr>
        <p:spPr>
          <a:xfrm>
            <a:off x="3894082" y="1755189"/>
            <a:ext cx="4722380" cy="3785652"/>
          </a:xfrm>
          <a:prstGeom prst="rect">
            <a:avLst/>
          </a:prstGeom>
        </p:spPr>
        <p:txBody>
          <a:bodyPr wrap="square">
            <a:spAutoFit/>
          </a:bodyPr>
          <a:lstStyle/>
          <a:p>
            <a:pPr marL="342900" indent="-342900">
              <a:buFont typeface="Arial" charset="0"/>
              <a:buChar char="•"/>
            </a:pPr>
            <a:r>
              <a:rPr lang="en-US" sz="2400" dirty="0" smtClean="0">
                <a:solidFill>
                  <a:srgbClr val="000000"/>
                </a:solidFill>
                <a:latin typeface="Calibri" charset="0"/>
                <a:ea typeface="Calibri" charset="0"/>
                <a:cs typeface="Calibri" charset="0"/>
              </a:rPr>
              <a:t>The adversary targets a specific victim and tries to identify which website the victim visits.</a:t>
            </a:r>
          </a:p>
          <a:p>
            <a:pPr marL="342900" indent="-342900">
              <a:buFont typeface="Arial" charset="0"/>
              <a:buChar char="•"/>
            </a:pPr>
            <a:r>
              <a:rPr lang="en-US" sz="2400" dirty="0" smtClean="0">
                <a:solidFill>
                  <a:srgbClr val="000000"/>
                </a:solidFill>
                <a:latin typeface="Calibri" charset="0"/>
                <a:ea typeface="Calibri" charset="0"/>
                <a:cs typeface="Calibri" charset="0"/>
              </a:rPr>
              <a:t>Attacker trains a classifier under conditions similar to those of victim.</a:t>
            </a:r>
          </a:p>
          <a:p>
            <a:pPr marL="342900" indent="-342900">
              <a:buFont typeface="Arial" charset="0"/>
              <a:buChar char="•"/>
            </a:pPr>
            <a:r>
              <a:rPr lang="en-US" sz="2400" dirty="0" smtClean="0">
                <a:latin typeface="Calibri" charset="0"/>
                <a:ea typeface="Calibri" charset="0"/>
                <a:cs typeface="Calibri" charset="0"/>
              </a:rPr>
              <a:t>The </a:t>
            </a:r>
            <a:r>
              <a:rPr lang="en-US" sz="2400" dirty="0">
                <a:latin typeface="Calibri" charset="0"/>
                <a:ea typeface="Calibri" charset="0"/>
                <a:cs typeface="Calibri" charset="0"/>
              </a:rPr>
              <a:t>adversary may have enough </a:t>
            </a:r>
            <a:r>
              <a:rPr lang="en-US" sz="2400" dirty="0" smtClean="0">
                <a:latin typeface="Calibri" charset="0"/>
                <a:ea typeface="Calibri" charset="0"/>
                <a:cs typeface="Calibri" charset="0"/>
              </a:rPr>
              <a:t>background </a:t>
            </a:r>
            <a:r>
              <a:rPr lang="en-US" sz="2400" dirty="0">
                <a:latin typeface="Calibri" charset="0"/>
                <a:ea typeface="Calibri" charset="0"/>
                <a:cs typeface="Calibri" charset="0"/>
              </a:rPr>
              <a:t>knowledge about the user to reproduce his </a:t>
            </a:r>
            <a:r>
              <a:rPr lang="en-US" sz="2400" dirty="0" smtClean="0">
                <a:latin typeface="Calibri" charset="0"/>
                <a:ea typeface="Calibri" charset="0"/>
                <a:cs typeface="Calibri" charset="0"/>
              </a:rPr>
              <a:t>configuration.</a:t>
            </a:r>
            <a:endParaRPr lang="en-US" sz="2400" dirty="0">
              <a:latin typeface="Calibri" charset="0"/>
              <a:ea typeface="Calibri" charset="0"/>
              <a:cs typeface="Calibri" charset="0"/>
            </a:endParaRPr>
          </a:p>
        </p:txBody>
      </p:sp>
    </p:spTree>
    <p:extLst>
      <p:ext uri="{BB962C8B-B14F-4D97-AF65-F5344CB8AC3E}">
        <p14:creationId xmlns:p14="http://schemas.microsoft.com/office/powerpoint/2010/main" val="1046605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2" presetClass="entr" presetSubtype="4" fill="hold" nodeType="after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down)">
                                      <p:cBhvr>
                                        <p:cTn id="12" dur="500"/>
                                        <p:tgtEl>
                                          <p:spTgt spid="48"/>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51"/>
                                        </p:tgtEl>
                                        <p:attrNameLst>
                                          <p:attrName>style.visibility</p:attrName>
                                        </p:attrNameLst>
                                      </p:cBhvr>
                                      <p:to>
                                        <p:strVal val="visible"/>
                                      </p:to>
                                    </p:set>
                                    <p:animEffect transition="in" filter="fade">
                                      <p:cBhvr>
                                        <p:cTn id="16"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9</a:t>
            </a:fld>
            <a:endParaRPr lang="en-US" dirty="0"/>
          </a:p>
        </p:txBody>
      </p:sp>
      <p:sp>
        <p:nvSpPr>
          <p:cNvPr id="4" name="Rectangle 3"/>
          <p:cNvSpPr/>
          <p:nvPr/>
        </p:nvSpPr>
        <p:spPr>
          <a:xfrm>
            <a:off x="349416" y="1026916"/>
            <a:ext cx="8360830" cy="3970318"/>
          </a:xfrm>
          <a:prstGeom prst="rect">
            <a:avLst/>
          </a:prstGeom>
        </p:spPr>
        <p:txBody>
          <a:bodyPr wrap="square">
            <a:spAutoFit/>
          </a:bodyPr>
          <a:lstStyle/>
          <a:p>
            <a:pPr algn="just"/>
            <a:r>
              <a:rPr lang="en-US" altLang="ko-KR" sz="2800" b="1" dirty="0" smtClean="0"/>
              <a:t>A simple and easy way to </a:t>
            </a:r>
            <a:r>
              <a:rPr lang="en-US" altLang="ko-KR" sz="2800" b="1" dirty="0" smtClean="0"/>
              <a:t>confuse eavesdropper ?</a:t>
            </a:r>
            <a:endParaRPr lang="en-US" altLang="ko-KR" sz="2800" b="1" dirty="0" smtClean="0"/>
          </a:p>
          <a:p>
            <a:pPr marL="342882" indent="-342882" algn="just">
              <a:buFontTx/>
              <a:buChar char="-"/>
            </a:pPr>
            <a:r>
              <a:rPr lang="en-US" altLang="ko-KR" sz="2400" dirty="0" smtClean="0">
                <a:solidFill>
                  <a:schemeClr val="tx1">
                    <a:lumMod val="75000"/>
                    <a:lumOff val="25000"/>
                  </a:schemeClr>
                </a:solidFill>
              </a:rPr>
              <a:t>The accuracy of website fingerprinting attack depends on the predictability of website fingerprints.</a:t>
            </a:r>
          </a:p>
          <a:p>
            <a:pPr marL="342882" indent="-342882" algn="just">
              <a:buFontTx/>
              <a:buChar char="-"/>
            </a:pPr>
            <a:r>
              <a:rPr lang="en-US" altLang="ko-KR" sz="2400" dirty="0" smtClean="0">
                <a:solidFill>
                  <a:schemeClr val="tx1">
                    <a:lumMod val="75000"/>
                    <a:lumOff val="25000"/>
                  </a:schemeClr>
                </a:solidFill>
              </a:rPr>
              <a:t>The attack assumes that the fingerprint of a visit to a website will be similar to the previous visits.</a:t>
            </a:r>
          </a:p>
          <a:p>
            <a:pPr marL="342882" indent="-342882" algn="just">
              <a:buFontTx/>
              <a:buChar char="-"/>
            </a:pPr>
            <a:r>
              <a:rPr lang="en-US" altLang="ko-KR" sz="2400" dirty="0" smtClean="0">
                <a:solidFill>
                  <a:schemeClr val="tx1">
                    <a:lumMod val="75000"/>
                    <a:lumOff val="25000"/>
                  </a:schemeClr>
                </a:solidFill>
              </a:rPr>
              <a:t>What if it is not so?</a:t>
            </a:r>
          </a:p>
          <a:p>
            <a:pPr marL="342882" indent="-342882" algn="just">
              <a:buFontTx/>
              <a:buChar char="-"/>
            </a:pPr>
            <a:r>
              <a:rPr lang="en-US" altLang="ko-KR" sz="2400" dirty="0" smtClean="0">
                <a:solidFill>
                  <a:schemeClr val="tx1">
                    <a:lumMod val="75000"/>
                    <a:lumOff val="25000"/>
                  </a:schemeClr>
                </a:solidFill>
              </a:rPr>
              <a:t>What if a fingerprint looks different for each visit?</a:t>
            </a:r>
          </a:p>
          <a:p>
            <a:pPr marL="342882" indent="-342882" algn="just">
              <a:buFontTx/>
              <a:buChar char="-"/>
            </a:pPr>
            <a:endParaRPr lang="en-US" altLang="ko-KR" sz="2400" dirty="0">
              <a:solidFill>
                <a:schemeClr val="tx1">
                  <a:lumMod val="75000"/>
                  <a:lumOff val="25000"/>
                </a:schemeClr>
              </a:solidFill>
            </a:endParaRPr>
          </a:p>
          <a:p>
            <a:pPr algn="just"/>
            <a:r>
              <a:rPr lang="en-US" altLang="ko-KR" sz="2800" b="1" dirty="0" smtClean="0">
                <a:solidFill>
                  <a:srgbClr val="7A0019"/>
                </a:solidFill>
              </a:rPr>
              <a:t>Could </a:t>
            </a:r>
            <a:r>
              <a:rPr lang="en-US" altLang="ko-KR" sz="2800" b="1" u="sng" dirty="0" smtClean="0">
                <a:solidFill>
                  <a:srgbClr val="7A0019"/>
                </a:solidFill>
              </a:rPr>
              <a:t>randomized link prefetching</a:t>
            </a:r>
            <a:r>
              <a:rPr lang="en-US" altLang="ko-KR" sz="2800" b="1" dirty="0" smtClean="0">
                <a:solidFill>
                  <a:srgbClr val="7A0019"/>
                </a:solidFill>
              </a:rPr>
              <a:t> provide </a:t>
            </a:r>
            <a:r>
              <a:rPr lang="en-US" altLang="ko-KR" sz="2800" b="1" u="sng" dirty="0" smtClean="0">
                <a:solidFill>
                  <a:srgbClr val="7A0019"/>
                </a:solidFill>
              </a:rPr>
              <a:t>extra defense</a:t>
            </a:r>
            <a:r>
              <a:rPr lang="en-US" altLang="ko-KR" sz="2800" b="1" dirty="0" smtClean="0">
                <a:solidFill>
                  <a:srgbClr val="7A0019"/>
                </a:solidFill>
              </a:rPr>
              <a:t> against website </a:t>
            </a:r>
            <a:r>
              <a:rPr lang="en-US" altLang="ko-KR" sz="2800" b="1" u="sng" dirty="0" smtClean="0">
                <a:solidFill>
                  <a:srgbClr val="7A0019"/>
                </a:solidFill>
              </a:rPr>
              <a:t>fingerprinting attacks</a:t>
            </a:r>
            <a:r>
              <a:rPr lang="en-US" altLang="ko-KR" sz="2800" b="1" dirty="0" smtClean="0">
                <a:solidFill>
                  <a:srgbClr val="7A0019"/>
                </a:solidFill>
              </a:rPr>
              <a:t>?</a:t>
            </a:r>
            <a:endParaRPr lang="en-US" altLang="ko-KR" sz="2400" b="1" dirty="0">
              <a:solidFill>
                <a:srgbClr val="7A0019"/>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Idea</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8063317"/>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12523</TotalTime>
  <Words>1551</Words>
  <Application>Microsoft Macintosh PowerPoint</Application>
  <PresentationFormat>On-screen Show (4:3)</PresentationFormat>
  <Paragraphs>230</Paragraphs>
  <Slides>24</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Calibri</vt:lpstr>
      <vt:lpstr>Calibri Light</vt:lpstr>
      <vt:lpstr>Consolas</vt:lpstr>
      <vt:lpstr>맑은 고딕</vt:lpstr>
      <vt:lpstr>Arial</vt:lpstr>
      <vt:lpstr>Retrospect</vt:lpstr>
      <vt:lpstr>       Vaibhav Sharma, Taejoon Byun, Se Eun Oh and Elaheh Ghassabani Final project of CSCI5271: Introduction to Security  December 7,2015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Learning-Based Method for Combining Testing Techniques</dc:title>
  <dc:creator>Taejoon Byun</dc:creator>
  <cp:lastModifiedBy>Taejoon Byun</cp:lastModifiedBy>
  <cp:revision>737</cp:revision>
  <cp:lastPrinted>2013-09-04T22:21:33Z</cp:lastPrinted>
  <dcterms:created xsi:type="dcterms:W3CDTF">2013-09-04T08:46:27Z</dcterms:created>
  <dcterms:modified xsi:type="dcterms:W3CDTF">2015-12-07T20:31:16Z</dcterms:modified>
</cp:coreProperties>
</file>

<file path=docProps/thumbnail.jpeg>
</file>